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modernComment_131_FA9AB615.xml" ContentType="application/vnd.ms-powerpoint.comments+xml"/>
  <Override PartName="/ppt/comments/modernComment_144_73AC6BF3.xml" ContentType="application/vnd.ms-powerpoint.comment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3F_9E37F4E5.xml" ContentType="application/vnd.ms-powerpoint.comments+xml"/>
  <Override PartName="/ppt/comments/modernComment_149_EDDB29DC.xml" ContentType="application/vnd.ms-powerpoint.comments+xml"/>
  <Override PartName="/ppt/comments/modernComment_14E_D39DFA18.xml" ContentType="application/vnd.ms-powerpoint.comment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modernComment_141_333ADB3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8" r:id="rId4"/>
  </p:sldMasterIdLst>
  <p:notesMasterIdLst>
    <p:notesMasterId r:id="rId29"/>
  </p:notesMasterIdLst>
  <p:sldIdLst>
    <p:sldId id="256" r:id="rId5"/>
    <p:sldId id="305" r:id="rId6"/>
    <p:sldId id="324" r:id="rId7"/>
    <p:sldId id="325" r:id="rId8"/>
    <p:sldId id="337" r:id="rId9"/>
    <p:sldId id="344" r:id="rId10"/>
    <p:sldId id="331" r:id="rId11"/>
    <p:sldId id="332" r:id="rId12"/>
    <p:sldId id="319" r:id="rId13"/>
    <p:sldId id="329" r:id="rId14"/>
    <p:sldId id="330" r:id="rId15"/>
    <p:sldId id="334" r:id="rId16"/>
    <p:sldId id="338" r:id="rId17"/>
    <p:sldId id="327" r:id="rId18"/>
    <p:sldId id="320" r:id="rId19"/>
    <p:sldId id="340" r:id="rId20"/>
    <p:sldId id="354" r:id="rId21"/>
    <p:sldId id="297" r:id="rId22"/>
    <p:sldId id="321" r:id="rId23"/>
    <p:sldId id="350" r:id="rId24"/>
    <p:sldId id="353" r:id="rId25"/>
    <p:sldId id="351" r:id="rId26"/>
    <p:sldId id="323" r:id="rId27"/>
    <p:sldId id="33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6117D2D-3E1B-594D-87C7-6783903FE725}">
          <p14:sldIdLst>
            <p14:sldId id="256"/>
            <p14:sldId id="305"/>
            <p14:sldId id="324"/>
            <p14:sldId id="325"/>
            <p14:sldId id="337"/>
          </p14:sldIdLst>
        </p14:section>
        <p14:section name="Sentencing" id="{A2960882-CF6F-8F4B-AABB-2AEA74151DED}">
          <p14:sldIdLst>
            <p14:sldId id="344"/>
            <p14:sldId id="331"/>
            <p14:sldId id="332"/>
            <p14:sldId id="319"/>
            <p14:sldId id="329"/>
            <p14:sldId id="330"/>
            <p14:sldId id="334"/>
          </p14:sldIdLst>
        </p14:section>
        <p14:section name="Prosecution" id="{0C716182-0973-2A4B-AC20-DC8760705B77}">
          <p14:sldIdLst>
            <p14:sldId id="338"/>
            <p14:sldId id="327"/>
            <p14:sldId id="320"/>
            <p14:sldId id="340"/>
            <p14:sldId id="354"/>
          </p14:sldIdLst>
        </p14:section>
        <p14:section name="Sysem Admissions" id="{36BA8312-CDB6-6544-8418-775AFCD0CCF1}">
          <p14:sldIdLst>
            <p14:sldId id="297"/>
            <p14:sldId id="321"/>
            <p14:sldId id="350"/>
            <p14:sldId id="353"/>
            <p14:sldId id="351"/>
          </p14:sldIdLst>
        </p14:section>
        <p14:section name="Bring it together" id="{D2782A2E-A087-B249-A025-0609294E297D}">
          <p14:sldIdLst>
            <p14:sldId id="323"/>
            <p14:sldId id="33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A5E516-E4E8-D2E1-950D-4B3C4E7690FF}" name="Preet Khowaja" initials="PK" userId="S::pk201@duke.edu::3e8ae20a-d69b-4ee3-bd02-79f8a75eb8f0" providerId="AD"/>
  <p188:author id="{BFF41DFD-8D7E-54B8-62DF-1D5BE747C2A8}" name="Nick Eubank" initials="NE" userId="S::nce8@duke.edu::3f813099-7026-44fd-b86c-9238412ead7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AE3194"/>
    <a:srgbClr val="A6A6A6"/>
    <a:srgbClr val="D7E5E5"/>
    <a:srgbClr val="CDCDCD"/>
    <a:srgbClr val="77BB40"/>
    <a:srgbClr val="C4D8D7"/>
    <a:srgbClr val="02458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18"/>
  </p:normalViewPr>
  <p:slideViewPr>
    <p:cSldViewPr snapToGrid="0">
      <p:cViewPr varScale="1">
        <p:scale>
          <a:sx n="104" d="100"/>
          <a:sy n="104" d="100"/>
        </p:scale>
        <p:origin x="8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omments/modernComment_131_FA9AB615.xml><?xml version="1.0" encoding="utf-8"?>
<p188:cmLst xmlns:a="http://schemas.openxmlformats.org/drawingml/2006/main" xmlns:r="http://schemas.openxmlformats.org/officeDocument/2006/relationships" xmlns:p188="http://schemas.microsoft.com/office/powerpoint/2018/8/main">
  <p188:cm id="{C47E73B4-79DD-408F-AE3E-A215E413E3D1}" authorId="{BFF41DFD-8D7E-54B8-62DF-1D5BE747C2A8}" created="2023-03-09T15:58:09.644">
    <pc:sldMkLst xmlns:pc="http://schemas.microsoft.com/office/powerpoint/2013/main/command">
      <pc:docMk/>
      <pc:sldMk cId="4204443157" sldId="305"/>
    </pc:sldMkLst>
    <p188:replyLst>
      <p188:reply id="{64587B01-8DAC-9140-860C-2985EC91C944}" authorId="{47A5E516-E4E8-D2E1-950D-4B3C4E7690FF}" created="2023-03-30T19:58:29.728">
        <p188:txBody>
          <a:bodyPr/>
          <a:lstStyle/>
          <a:p>
            <a:r>
              <a:rPr lang="en-US"/>
              <a:t>Changed this!
</a:t>
            </a:r>
          </a:p>
        </p188:txBody>
      </p188:reply>
    </p188:replyLst>
    <p188:txBody>
      <a:bodyPr/>
      <a:lstStyle/>
      <a:p>
        <a:r>
          <a:rPr lang="en-US"/>
          <a:t>Because a lot of these headlines don't state the race of the defendant, it's not quite clear what the takeaway is except that there's substantial variation in sentencing?</a:t>
        </a:r>
      </a:p>
    </p188:txBody>
  </p188:cm>
</p188:cmLst>
</file>

<file path=ppt/comments/modernComment_13F_9E37F4E5.xml><?xml version="1.0" encoding="utf-8"?>
<p188:cmLst xmlns:a="http://schemas.openxmlformats.org/drawingml/2006/main" xmlns:r="http://schemas.openxmlformats.org/officeDocument/2006/relationships" xmlns:p188="http://schemas.microsoft.com/office/powerpoint/2018/8/main">
  <p188:cm id="{C8631B0E-9AFC-4092-8895-9598153FC245}" authorId="{BFF41DFD-8D7E-54B8-62DF-1D5BE747C2A8}" created="2023-03-09T16:01:49.602">
    <pc:sldMkLst xmlns:pc="http://schemas.microsoft.com/office/powerpoint/2013/main/command">
      <pc:docMk/>
      <pc:sldMk cId="2654467301" sldId="319"/>
    </pc:sldMkLst>
    <p188:txBody>
      <a:bodyPr/>
      <a:lstStyle/>
      <a:p>
        <a:r>
          <a:rPr lang="en-US"/>
          <a:t>Very nice</a:t>
        </a:r>
      </a:p>
    </p188:txBody>
  </p188:cm>
</p188:cmLst>
</file>

<file path=ppt/comments/modernComment_141_333ADB3B.xml><?xml version="1.0" encoding="utf-8"?>
<p188:cmLst xmlns:a="http://schemas.openxmlformats.org/drawingml/2006/main" xmlns:r="http://schemas.openxmlformats.org/officeDocument/2006/relationships" xmlns:p188="http://schemas.microsoft.com/office/powerpoint/2018/8/main">
  <p188:cm id="{C5DD22B1-6D1E-4193-8DCB-C65614F51E67}" authorId="{BFF41DFD-8D7E-54B8-62DF-1D5BE747C2A8}" created="2023-03-09T16:08:13.486">
    <ac:txMkLst xmlns:ac="http://schemas.microsoft.com/office/drawing/2013/main/command">
      <pc:docMk xmlns:pc="http://schemas.microsoft.com/office/powerpoint/2013/main/command"/>
      <pc:sldMk xmlns:pc="http://schemas.microsoft.com/office/powerpoint/2013/main/command" cId="859495227" sldId="321"/>
      <ac:spMk id="3" creationId="{84AD7CD7-1195-AB30-81A5-E3293A94DA3E}"/>
      <ac:txMk cp="62" len="6">
        <ac:context len="129" hash="1126998116"/>
      </ac:txMk>
    </ac:txMkLst>
    <p188:txBody>
      <a:bodyPr/>
      <a:lstStyle/>
      <a:p>
        <a:r>
          <a:rPr lang="en-US"/>
          <a:t>The current norm is to capitalize Black. I also advocate for capitalizing White, thought that's more debated. https://www.theatlantic.com/ideas/archive/2020/06/time-to-capitalize-blackand-white/613159/</a:t>
        </a:r>
      </a:p>
    </p188:txBody>
  </p188:cm>
</p188:cmLst>
</file>

<file path=ppt/comments/modernComment_144_73AC6BF3.xml><?xml version="1.0" encoding="utf-8"?>
<p188:cmLst xmlns:a="http://schemas.openxmlformats.org/drawingml/2006/main" xmlns:r="http://schemas.openxmlformats.org/officeDocument/2006/relationships" xmlns:p188="http://schemas.microsoft.com/office/powerpoint/2018/8/main">
  <p188:cm id="{3B8D48C9-3C35-4E05-8B5C-541424C73BBB}" authorId="{BFF41DFD-8D7E-54B8-62DF-1D5BE747C2A8}" created="2023-03-09T15:58:24.347">
    <pc:sldMkLst xmlns:pc="http://schemas.microsoft.com/office/powerpoint/2013/main/command">
      <pc:docMk/>
      <pc:sldMk cId="1940679667" sldId="324"/>
    </pc:sldMkLst>
    <p188:txBody>
      <a:bodyPr/>
      <a:lstStyle/>
      <a:p>
        <a:r>
          <a:rPr lang="en-US"/>
          <a:t>Solid, clear!</a:t>
        </a:r>
      </a:p>
    </p188:txBody>
  </p188:cm>
</p188:cmLst>
</file>

<file path=ppt/comments/modernComment_149_EDDB29DC.xml><?xml version="1.0" encoding="utf-8"?>
<p188:cmLst xmlns:a="http://schemas.openxmlformats.org/drawingml/2006/main" xmlns:r="http://schemas.openxmlformats.org/officeDocument/2006/relationships" xmlns:p188="http://schemas.microsoft.com/office/powerpoint/2018/8/main">
  <p188:cm id="{0AD486E6-34AA-4EE4-A805-936AE1F38CC8}" authorId="{BFF41DFD-8D7E-54B8-62DF-1D5BE747C2A8}" status="resolved" created="2023-03-09T16:03:04.369" complete="100000">
    <pc:sldMkLst xmlns:pc="http://schemas.microsoft.com/office/powerpoint/2013/main/command">
      <pc:docMk/>
      <pc:sldMk cId="3990563292" sldId="329"/>
    </pc:sldMkLst>
    <p188:txBody>
      <a:bodyPr/>
      <a:lstStyle/>
      <a:p>
        <a:r>
          <a:rPr lang="en-US"/>
          <a:t>I would also try to phase these in—I'm a big fan of adding pauses/sequential reveals on slides. Helps ensure people don't spend time trying to process everything on the slide before you've gotten to a given point in your narrative in what you're saying.</a:t>
        </a:r>
      </a:p>
    </p188:txBody>
  </p188:cm>
</p188:cmLst>
</file>

<file path=ppt/comments/modernComment_14E_D39DFA18.xml><?xml version="1.0" encoding="utf-8"?>
<p188:cmLst xmlns:a="http://schemas.openxmlformats.org/drawingml/2006/main" xmlns:r="http://schemas.openxmlformats.org/officeDocument/2006/relationships" xmlns:p188="http://schemas.microsoft.com/office/powerpoint/2018/8/main">
  <p188:cm id="{8444961C-903B-4EA1-888E-15B3CC4FCD30}" authorId="{BFF41DFD-8D7E-54B8-62DF-1D5BE747C2A8}" created="2023-03-09T16:05:29.794">
    <pc:sldMkLst xmlns:pc="http://schemas.microsoft.com/office/powerpoint/2013/main/command">
      <pc:docMk/>
      <pc:sldMk cId="3550345752" sldId="334"/>
    </pc:sldMkLst>
    <p188:replyLst>
      <p188:reply id="{CFD81C49-FB32-4113-9CCC-1019D66B3869}" authorId="{BFF41DFD-8D7E-54B8-62DF-1D5BE747C2A8}" created="2023-03-09T16:07:08.562">
        <p188:txBody>
          <a:bodyPr/>
          <a:lstStyle/>
          <a:p>
            <a:r>
              <a:rPr lang="en-US"/>
              <a:t>Is this normalized by population? Odds most aggressive sentencing is in west NC, but not racial bias. But I think that may just be that the Black population in NC is towards the center and east of the state. https://neeva.com/search?q=racial%20geography%20north%20carolina&amp;c=Image&amp;src=InternalSearchLink&amp;qid=%221678378008893171247~1~08b9f3b0330b961958b6b4f8fa8ae9acacaf2a79%22</a:t>
            </a:r>
          </a:p>
        </p188:txBody>
      </p188:reply>
    </p188:replyLst>
    <p188:txBody>
      <a:bodyPr/>
      <a:lstStyle/>
      <a:p>
        <a:r>
          <a:rPr lang="en-US"/>
          <a:t>For this kind of map you want a "diverging colormap"—one that's basically white in the middle, and two different colors at the extremes. https://matplotlib.org/stable/gallery/color/colormap_reference.html</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E76319-284E-48B5-A93B-58FBEE62E0A3}" type="doc">
      <dgm:prSet loTypeId="urn:microsoft.com/office/officeart/2005/8/layout/hProcess11" loCatId="process" qsTypeId="urn:microsoft.com/office/officeart/2005/8/quickstyle/simple1" qsCatId="simple" csTypeId="urn:microsoft.com/office/officeart/2005/8/colors/accent1_2" csCatId="accent1" phldr="1"/>
      <dgm:spPr/>
    </dgm:pt>
    <dgm:pt modelId="{DD85687A-E7DF-4052-AC0F-4DFFEF60D89A}">
      <dgm:prSet phldrT="[Text]" phldr="0"/>
      <dgm:spPr/>
      <dgm:t>
        <a:bodyPr/>
        <a:lstStyle/>
        <a:p>
          <a:pPr rtl="0"/>
          <a:r>
            <a:rPr lang="en-US">
              <a:latin typeface="Century Schoolbook" panose="02040604050505020304"/>
            </a:rPr>
            <a:t>  </a:t>
          </a:r>
          <a:endParaRPr lang="en-US"/>
        </a:p>
      </dgm:t>
    </dgm:pt>
    <dgm:pt modelId="{9079B70F-BC7F-466F-AF7B-55737D35CCF4}" type="parTrans" cxnId="{7FBD0A4F-918B-4B85-9F35-302D7308EF27}">
      <dgm:prSet/>
      <dgm:spPr/>
      <dgm:t>
        <a:bodyPr/>
        <a:lstStyle/>
        <a:p>
          <a:endParaRPr lang="en-US"/>
        </a:p>
      </dgm:t>
    </dgm:pt>
    <dgm:pt modelId="{09704252-63A2-440B-AEC4-3D0471C45119}" type="sibTrans" cxnId="{7FBD0A4F-918B-4B85-9F35-302D7308EF27}">
      <dgm:prSet/>
      <dgm:spPr/>
      <dgm:t>
        <a:bodyPr/>
        <a:lstStyle/>
        <a:p>
          <a:endParaRPr lang="en-US"/>
        </a:p>
      </dgm:t>
    </dgm:pt>
    <dgm:pt modelId="{DB786365-8584-4535-B652-882CCC89C7FB}" type="pres">
      <dgm:prSet presAssocID="{41E76319-284E-48B5-A93B-58FBEE62E0A3}" presName="Name0" presStyleCnt="0">
        <dgm:presLayoutVars>
          <dgm:dir/>
          <dgm:resizeHandles val="exact"/>
        </dgm:presLayoutVars>
      </dgm:prSet>
      <dgm:spPr/>
    </dgm:pt>
    <dgm:pt modelId="{41D5655C-C970-4460-B602-B32EB9946C31}" type="pres">
      <dgm:prSet presAssocID="{41E76319-284E-48B5-A93B-58FBEE62E0A3}" presName="arrow" presStyleLbl="bgShp" presStyleIdx="0" presStyleCnt="1"/>
      <dgm:spPr>
        <a:solidFill>
          <a:schemeClr val="accent2">
            <a:lumMod val="60000"/>
            <a:lumOff val="40000"/>
          </a:schemeClr>
        </a:solidFill>
      </dgm:spPr>
    </dgm:pt>
    <dgm:pt modelId="{5EB9BDF9-EF0D-4798-A21D-438FB30F902F}" type="pres">
      <dgm:prSet presAssocID="{41E76319-284E-48B5-A93B-58FBEE62E0A3}" presName="points" presStyleCnt="0"/>
      <dgm:spPr/>
    </dgm:pt>
    <dgm:pt modelId="{1C3DDFC0-C4F2-40C4-903D-271471E06234}" type="pres">
      <dgm:prSet presAssocID="{DD85687A-E7DF-4052-AC0F-4DFFEF60D89A}" presName="compositeA" presStyleCnt="0"/>
      <dgm:spPr/>
    </dgm:pt>
    <dgm:pt modelId="{56CC1477-08E6-47F0-A7C6-56536C417284}" type="pres">
      <dgm:prSet presAssocID="{DD85687A-E7DF-4052-AC0F-4DFFEF60D89A}" presName="textA" presStyleLbl="revTx" presStyleIdx="0" presStyleCnt="1">
        <dgm:presLayoutVars>
          <dgm:bulletEnabled val="1"/>
        </dgm:presLayoutVars>
      </dgm:prSet>
      <dgm:spPr/>
    </dgm:pt>
    <dgm:pt modelId="{955638BD-1C6C-433B-90FA-455DDF447BA6}" type="pres">
      <dgm:prSet presAssocID="{DD85687A-E7DF-4052-AC0F-4DFFEF60D89A}" presName="circleA" presStyleLbl="node1" presStyleIdx="0" presStyleCnt="1"/>
      <dgm:spPr/>
    </dgm:pt>
    <dgm:pt modelId="{4C31C658-21AD-434F-A381-5264D32DADB4}" type="pres">
      <dgm:prSet presAssocID="{DD85687A-E7DF-4052-AC0F-4DFFEF60D89A}" presName="spaceA" presStyleCnt="0"/>
      <dgm:spPr/>
    </dgm:pt>
  </dgm:ptLst>
  <dgm:cxnLst>
    <dgm:cxn modelId="{7FBD0A4F-918B-4B85-9F35-302D7308EF27}" srcId="{41E76319-284E-48B5-A93B-58FBEE62E0A3}" destId="{DD85687A-E7DF-4052-AC0F-4DFFEF60D89A}" srcOrd="0" destOrd="0" parTransId="{9079B70F-BC7F-466F-AF7B-55737D35CCF4}" sibTransId="{09704252-63A2-440B-AEC4-3D0471C45119}"/>
    <dgm:cxn modelId="{7BB11786-4D95-4E02-8356-40B7000436FA}" type="presOf" srcId="{41E76319-284E-48B5-A93B-58FBEE62E0A3}" destId="{DB786365-8584-4535-B652-882CCC89C7FB}" srcOrd="0" destOrd="0" presId="urn:microsoft.com/office/officeart/2005/8/layout/hProcess11"/>
    <dgm:cxn modelId="{325F01CB-19B8-4F94-A19F-F24055778DB7}" type="presOf" srcId="{DD85687A-E7DF-4052-AC0F-4DFFEF60D89A}" destId="{56CC1477-08E6-47F0-A7C6-56536C417284}" srcOrd="0" destOrd="0" presId="urn:microsoft.com/office/officeart/2005/8/layout/hProcess11"/>
    <dgm:cxn modelId="{43742182-0878-41E1-81BB-32A581527CCF}" type="presParOf" srcId="{DB786365-8584-4535-B652-882CCC89C7FB}" destId="{41D5655C-C970-4460-B602-B32EB9946C31}" srcOrd="0" destOrd="0" presId="urn:microsoft.com/office/officeart/2005/8/layout/hProcess11"/>
    <dgm:cxn modelId="{E4C8CA68-C15C-44E2-B500-6B4C02BBA4EA}" type="presParOf" srcId="{DB786365-8584-4535-B652-882CCC89C7FB}" destId="{5EB9BDF9-EF0D-4798-A21D-438FB30F902F}" srcOrd="1" destOrd="0" presId="urn:microsoft.com/office/officeart/2005/8/layout/hProcess11"/>
    <dgm:cxn modelId="{CF74B625-A33A-40F3-9EE6-6C608A04A6C7}" type="presParOf" srcId="{5EB9BDF9-EF0D-4798-A21D-438FB30F902F}" destId="{1C3DDFC0-C4F2-40C4-903D-271471E06234}" srcOrd="0" destOrd="0" presId="urn:microsoft.com/office/officeart/2005/8/layout/hProcess11"/>
    <dgm:cxn modelId="{E9F67A14-D182-4032-AC08-6D6FE2F7B6E9}" type="presParOf" srcId="{1C3DDFC0-C4F2-40C4-903D-271471E06234}" destId="{56CC1477-08E6-47F0-A7C6-56536C417284}" srcOrd="0" destOrd="0" presId="urn:microsoft.com/office/officeart/2005/8/layout/hProcess11"/>
    <dgm:cxn modelId="{16247574-58A4-4E97-9740-F5BAC861B96D}" type="presParOf" srcId="{1C3DDFC0-C4F2-40C4-903D-271471E06234}" destId="{955638BD-1C6C-433B-90FA-455DDF447BA6}" srcOrd="1" destOrd="0" presId="urn:microsoft.com/office/officeart/2005/8/layout/hProcess11"/>
    <dgm:cxn modelId="{6B8D34A1-62AE-4657-86C3-7AEF3733082D}" type="presParOf" srcId="{1C3DDFC0-C4F2-40C4-903D-271471E06234}" destId="{4C31C658-21AD-434F-A381-5264D32DADB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76319-284E-48B5-A93B-58FBEE62E0A3}" type="doc">
      <dgm:prSet loTypeId="urn:microsoft.com/office/officeart/2005/8/layout/hProcess11" loCatId="process" qsTypeId="urn:microsoft.com/office/officeart/2005/8/quickstyle/simple1" qsCatId="simple" csTypeId="urn:microsoft.com/office/officeart/2005/8/colors/accent1_2" csCatId="accent1" phldr="1"/>
      <dgm:spPr/>
    </dgm:pt>
    <dgm:pt modelId="{DD85687A-E7DF-4052-AC0F-4DFFEF60D89A}">
      <dgm:prSet phldrT="[Text]" phldr="0"/>
      <dgm:spPr/>
      <dgm:t>
        <a:bodyPr/>
        <a:lstStyle/>
        <a:p>
          <a:pPr rtl="0"/>
          <a:r>
            <a:rPr lang="en-US">
              <a:latin typeface="Century Schoolbook" panose="02040604050505020304"/>
            </a:rPr>
            <a:t>  </a:t>
          </a:r>
          <a:endParaRPr lang="en-US"/>
        </a:p>
      </dgm:t>
    </dgm:pt>
    <dgm:pt modelId="{9079B70F-BC7F-466F-AF7B-55737D35CCF4}" type="parTrans" cxnId="{7FBD0A4F-918B-4B85-9F35-302D7308EF27}">
      <dgm:prSet/>
      <dgm:spPr/>
      <dgm:t>
        <a:bodyPr/>
        <a:lstStyle/>
        <a:p>
          <a:endParaRPr lang="en-US"/>
        </a:p>
      </dgm:t>
    </dgm:pt>
    <dgm:pt modelId="{09704252-63A2-440B-AEC4-3D0471C45119}" type="sibTrans" cxnId="{7FBD0A4F-918B-4B85-9F35-302D7308EF27}">
      <dgm:prSet/>
      <dgm:spPr/>
      <dgm:t>
        <a:bodyPr/>
        <a:lstStyle/>
        <a:p>
          <a:endParaRPr lang="en-US"/>
        </a:p>
      </dgm:t>
    </dgm:pt>
    <dgm:pt modelId="{DB786365-8584-4535-B652-882CCC89C7FB}" type="pres">
      <dgm:prSet presAssocID="{41E76319-284E-48B5-A93B-58FBEE62E0A3}" presName="Name0" presStyleCnt="0">
        <dgm:presLayoutVars>
          <dgm:dir/>
          <dgm:resizeHandles val="exact"/>
        </dgm:presLayoutVars>
      </dgm:prSet>
      <dgm:spPr/>
    </dgm:pt>
    <dgm:pt modelId="{41D5655C-C970-4460-B602-B32EB9946C31}" type="pres">
      <dgm:prSet presAssocID="{41E76319-284E-48B5-A93B-58FBEE62E0A3}" presName="arrow" presStyleLbl="bgShp" presStyleIdx="0" presStyleCnt="1"/>
      <dgm:spPr>
        <a:solidFill>
          <a:schemeClr val="accent2">
            <a:lumMod val="60000"/>
            <a:lumOff val="40000"/>
          </a:schemeClr>
        </a:solidFill>
      </dgm:spPr>
    </dgm:pt>
    <dgm:pt modelId="{5EB9BDF9-EF0D-4798-A21D-438FB30F902F}" type="pres">
      <dgm:prSet presAssocID="{41E76319-284E-48B5-A93B-58FBEE62E0A3}" presName="points" presStyleCnt="0"/>
      <dgm:spPr/>
    </dgm:pt>
    <dgm:pt modelId="{1C3DDFC0-C4F2-40C4-903D-271471E06234}" type="pres">
      <dgm:prSet presAssocID="{DD85687A-E7DF-4052-AC0F-4DFFEF60D89A}" presName="compositeA" presStyleCnt="0"/>
      <dgm:spPr/>
    </dgm:pt>
    <dgm:pt modelId="{56CC1477-08E6-47F0-A7C6-56536C417284}" type="pres">
      <dgm:prSet presAssocID="{DD85687A-E7DF-4052-AC0F-4DFFEF60D89A}" presName="textA" presStyleLbl="revTx" presStyleIdx="0" presStyleCnt="1">
        <dgm:presLayoutVars>
          <dgm:bulletEnabled val="1"/>
        </dgm:presLayoutVars>
      </dgm:prSet>
      <dgm:spPr/>
    </dgm:pt>
    <dgm:pt modelId="{955638BD-1C6C-433B-90FA-455DDF447BA6}" type="pres">
      <dgm:prSet presAssocID="{DD85687A-E7DF-4052-AC0F-4DFFEF60D89A}" presName="circleA" presStyleLbl="node1" presStyleIdx="0" presStyleCnt="1"/>
      <dgm:spPr/>
    </dgm:pt>
    <dgm:pt modelId="{4C31C658-21AD-434F-A381-5264D32DADB4}" type="pres">
      <dgm:prSet presAssocID="{DD85687A-E7DF-4052-AC0F-4DFFEF60D89A}" presName="spaceA" presStyleCnt="0"/>
      <dgm:spPr/>
    </dgm:pt>
  </dgm:ptLst>
  <dgm:cxnLst>
    <dgm:cxn modelId="{7FBD0A4F-918B-4B85-9F35-302D7308EF27}" srcId="{41E76319-284E-48B5-A93B-58FBEE62E0A3}" destId="{DD85687A-E7DF-4052-AC0F-4DFFEF60D89A}" srcOrd="0" destOrd="0" parTransId="{9079B70F-BC7F-466F-AF7B-55737D35CCF4}" sibTransId="{09704252-63A2-440B-AEC4-3D0471C45119}"/>
    <dgm:cxn modelId="{7BB11786-4D95-4E02-8356-40B7000436FA}" type="presOf" srcId="{41E76319-284E-48B5-A93B-58FBEE62E0A3}" destId="{DB786365-8584-4535-B652-882CCC89C7FB}" srcOrd="0" destOrd="0" presId="urn:microsoft.com/office/officeart/2005/8/layout/hProcess11"/>
    <dgm:cxn modelId="{325F01CB-19B8-4F94-A19F-F24055778DB7}" type="presOf" srcId="{DD85687A-E7DF-4052-AC0F-4DFFEF60D89A}" destId="{56CC1477-08E6-47F0-A7C6-56536C417284}" srcOrd="0" destOrd="0" presId="urn:microsoft.com/office/officeart/2005/8/layout/hProcess11"/>
    <dgm:cxn modelId="{43742182-0878-41E1-81BB-32A581527CCF}" type="presParOf" srcId="{DB786365-8584-4535-B652-882CCC89C7FB}" destId="{41D5655C-C970-4460-B602-B32EB9946C31}" srcOrd="0" destOrd="0" presId="urn:microsoft.com/office/officeart/2005/8/layout/hProcess11"/>
    <dgm:cxn modelId="{E4C8CA68-C15C-44E2-B500-6B4C02BBA4EA}" type="presParOf" srcId="{DB786365-8584-4535-B652-882CCC89C7FB}" destId="{5EB9BDF9-EF0D-4798-A21D-438FB30F902F}" srcOrd="1" destOrd="0" presId="urn:microsoft.com/office/officeart/2005/8/layout/hProcess11"/>
    <dgm:cxn modelId="{CF74B625-A33A-40F3-9EE6-6C608A04A6C7}" type="presParOf" srcId="{5EB9BDF9-EF0D-4798-A21D-438FB30F902F}" destId="{1C3DDFC0-C4F2-40C4-903D-271471E06234}" srcOrd="0" destOrd="0" presId="urn:microsoft.com/office/officeart/2005/8/layout/hProcess11"/>
    <dgm:cxn modelId="{E9F67A14-D182-4032-AC08-6D6FE2F7B6E9}" type="presParOf" srcId="{1C3DDFC0-C4F2-40C4-903D-271471E06234}" destId="{56CC1477-08E6-47F0-A7C6-56536C417284}" srcOrd="0" destOrd="0" presId="urn:microsoft.com/office/officeart/2005/8/layout/hProcess11"/>
    <dgm:cxn modelId="{16247574-58A4-4E97-9740-F5BAC861B96D}" type="presParOf" srcId="{1C3DDFC0-C4F2-40C4-903D-271471E06234}" destId="{955638BD-1C6C-433B-90FA-455DDF447BA6}" srcOrd="1" destOrd="0" presId="urn:microsoft.com/office/officeart/2005/8/layout/hProcess11"/>
    <dgm:cxn modelId="{6B8D34A1-62AE-4657-86C3-7AEF3733082D}" type="presParOf" srcId="{1C3DDFC0-C4F2-40C4-903D-271471E06234}" destId="{4C31C658-21AD-434F-A381-5264D32DADB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E76319-284E-48B5-A93B-58FBEE62E0A3}" type="doc">
      <dgm:prSet loTypeId="urn:microsoft.com/office/officeart/2005/8/layout/hProcess11" loCatId="process" qsTypeId="urn:microsoft.com/office/officeart/2005/8/quickstyle/simple1" qsCatId="simple" csTypeId="urn:microsoft.com/office/officeart/2005/8/colors/accent1_2" csCatId="accent1" phldr="1"/>
      <dgm:spPr/>
    </dgm:pt>
    <dgm:pt modelId="{DD85687A-E7DF-4052-AC0F-4DFFEF60D89A}">
      <dgm:prSet phldrT="[Text]" phldr="0"/>
      <dgm:spPr/>
      <dgm:t>
        <a:bodyPr/>
        <a:lstStyle/>
        <a:p>
          <a:pPr rtl="0"/>
          <a:r>
            <a:rPr lang="en-US">
              <a:latin typeface="Century Schoolbook" panose="02040604050505020304"/>
            </a:rPr>
            <a:t>  </a:t>
          </a:r>
          <a:endParaRPr lang="en-US"/>
        </a:p>
      </dgm:t>
    </dgm:pt>
    <dgm:pt modelId="{9079B70F-BC7F-466F-AF7B-55737D35CCF4}" type="parTrans" cxnId="{7FBD0A4F-918B-4B85-9F35-302D7308EF27}">
      <dgm:prSet/>
      <dgm:spPr/>
      <dgm:t>
        <a:bodyPr/>
        <a:lstStyle/>
        <a:p>
          <a:endParaRPr lang="en-US"/>
        </a:p>
      </dgm:t>
    </dgm:pt>
    <dgm:pt modelId="{09704252-63A2-440B-AEC4-3D0471C45119}" type="sibTrans" cxnId="{7FBD0A4F-918B-4B85-9F35-302D7308EF27}">
      <dgm:prSet/>
      <dgm:spPr/>
      <dgm:t>
        <a:bodyPr/>
        <a:lstStyle/>
        <a:p>
          <a:endParaRPr lang="en-US"/>
        </a:p>
      </dgm:t>
    </dgm:pt>
    <dgm:pt modelId="{DB786365-8584-4535-B652-882CCC89C7FB}" type="pres">
      <dgm:prSet presAssocID="{41E76319-284E-48B5-A93B-58FBEE62E0A3}" presName="Name0" presStyleCnt="0">
        <dgm:presLayoutVars>
          <dgm:dir/>
          <dgm:resizeHandles val="exact"/>
        </dgm:presLayoutVars>
      </dgm:prSet>
      <dgm:spPr/>
    </dgm:pt>
    <dgm:pt modelId="{41D5655C-C970-4460-B602-B32EB9946C31}" type="pres">
      <dgm:prSet presAssocID="{41E76319-284E-48B5-A93B-58FBEE62E0A3}" presName="arrow" presStyleLbl="bgShp" presStyleIdx="0" presStyleCnt="1"/>
      <dgm:spPr>
        <a:solidFill>
          <a:schemeClr val="accent2">
            <a:lumMod val="60000"/>
            <a:lumOff val="40000"/>
          </a:schemeClr>
        </a:solidFill>
      </dgm:spPr>
    </dgm:pt>
    <dgm:pt modelId="{5EB9BDF9-EF0D-4798-A21D-438FB30F902F}" type="pres">
      <dgm:prSet presAssocID="{41E76319-284E-48B5-A93B-58FBEE62E0A3}" presName="points" presStyleCnt="0"/>
      <dgm:spPr/>
    </dgm:pt>
    <dgm:pt modelId="{1C3DDFC0-C4F2-40C4-903D-271471E06234}" type="pres">
      <dgm:prSet presAssocID="{DD85687A-E7DF-4052-AC0F-4DFFEF60D89A}" presName="compositeA" presStyleCnt="0"/>
      <dgm:spPr/>
    </dgm:pt>
    <dgm:pt modelId="{56CC1477-08E6-47F0-A7C6-56536C417284}" type="pres">
      <dgm:prSet presAssocID="{DD85687A-E7DF-4052-AC0F-4DFFEF60D89A}" presName="textA" presStyleLbl="revTx" presStyleIdx="0" presStyleCnt="1">
        <dgm:presLayoutVars>
          <dgm:bulletEnabled val="1"/>
        </dgm:presLayoutVars>
      </dgm:prSet>
      <dgm:spPr/>
    </dgm:pt>
    <dgm:pt modelId="{955638BD-1C6C-433B-90FA-455DDF447BA6}" type="pres">
      <dgm:prSet presAssocID="{DD85687A-E7DF-4052-AC0F-4DFFEF60D89A}" presName="circleA" presStyleLbl="node1" presStyleIdx="0" presStyleCnt="1"/>
      <dgm:spPr/>
    </dgm:pt>
    <dgm:pt modelId="{4C31C658-21AD-434F-A381-5264D32DADB4}" type="pres">
      <dgm:prSet presAssocID="{DD85687A-E7DF-4052-AC0F-4DFFEF60D89A}" presName="spaceA" presStyleCnt="0"/>
      <dgm:spPr/>
    </dgm:pt>
  </dgm:ptLst>
  <dgm:cxnLst>
    <dgm:cxn modelId="{7FBD0A4F-918B-4B85-9F35-302D7308EF27}" srcId="{41E76319-284E-48B5-A93B-58FBEE62E0A3}" destId="{DD85687A-E7DF-4052-AC0F-4DFFEF60D89A}" srcOrd="0" destOrd="0" parTransId="{9079B70F-BC7F-466F-AF7B-55737D35CCF4}" sibTransId="{09704252-63A2-440B-AEC4-3D0471C45119}"/>
    <dgm:cxn modelId="{7BB11786-4D95-4E02-8356-40B7000436FA}" type="presOf" srcId="{41E76319-284E-48B5-A93B-58FBEE62E0A3}" destId="{DB786365-8584-4535-B652-882CCC89C7FB}" srcOrd="0" destOrd="0" presId="urn:microsoft.com/office/officeart/2005/8/layout/hProcess11"/>
    <dgm:cxn modelId="{325F01CB-19B8-4F94-A19F-F24055778DB7}" type="presOf" srcId="{DD85687A-E7DF-4052-AC0F-4DFFEF60D89A}" destId="{56CC1477-08E6-47F0-A7C6-56536C417284}" srcOrd="0" destOrd="0" presId="urn:microsoft.com/office/officeart/2005/8/layout/hProcess11"/>
    <dgm:cxn modelId="{43742182-0878-41E1-81BB-32A581527CCF}" type="presParOf" srcId="{DB786365-8584-4535-B652-882CCC89C7FB}" destId="{41D5655C-C970-4460-B602-B32EB9946C31}" srcOrd="0" destOrd="0" presId="urn:microsoft.com/office/officeart/2005/8/layout/hProcess11"/>
    <dgm:cxn modelId="{E4C8CA68-C15C-44E2-B500-6B4C02BBA4EA}" type="presParOf" srcId="{DB786365-8584-4535-B652-882CCC89C7FB}" destId="{5EB9BDF9-EF0D-4798-A21D-438FB30F902F}" srcOrd="1" destOrd="0" presId="urn:microsoft.com/office/officeart/2005/8/layout/hProcess11"/>
    <dgm:cxn modelId="{CF74B625-A33A-40F3-9EE6-6C608A04A6C7}" type="presParOf" srcId="{5EB9BDF9-EF0D-4798-A21D-438FB30F902F}" destId="{1C3DDFC0-C4F2-40C4-903D-271471E06234}" srcOrd="0" destOrd="0" presId="urn:microsoft.com/office/officeart/2005/8/layout/hProcess11"/>
    <dgm:cxn modelId="{E9F67A14-D182-4032-AC08-6D6FE2F7B6E9}" type="presParOf" srcId="{1C3DDFC0-C4F2-40C4-903D-271471E06234}" destId="{56CC1477-08E6-47F0-A7C6-56536C417284}" srcOrd="0" destOrd="0" presId="urn:microsoft.com/office/officeart/2005/8/layout/hProcess11"/>
    <dgm:cxn modelId="{16247574-58A4-4E97-9740-F5BAC861B96D}" type="presParOf" srcId="{1C3DDFC0-C4F2-40C4-903D-271471E06234}" destId="{955638BD-1C6C-433B-90FA-455DDF447BA6}" srcOrd="1" destOrd="0" presId="urn:microsoft.com/office/officeart/2005/8/layout/hProcess11"/>
    <dgm:cxn modelId="{6B8D34A1-62AE-4657-86C3-7AEF3733082D}" type="presParOf" srcId="{1C3DDFC0-C4F2-40C4-903D-271471E06234}" destId="{4C31C658-21AD-434F-A381-5264D32DADB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E76319-284E-48B5-A93B-58FBEE62E0A3}" type="doc">
      <dgm:prSet loTypeId="urn:microsoft.com/office/officeart/2005/8/layout/hProcess11" loCatId="process" qsTypeId="urn:microsoft.com/office/officeart/2005/8/quickstyle/simple1" qsCatId="simple" csTypeId="urn:microsoft.com/office/officeart/2005/8/colors/accent1_2" csCatId="accent1" phldr="1"/>
      <dgm:spPr/>
    </dgm:pt>
    <dgm:pt modelId="{DD85687A-E7DF-4052-AC0F-4DFFEF60D89A}">
      <dgm:prSet phldrT="[Text]" phldr="0"/>
      <dgm:spPr/>
      <dgm:t>
        <a:bodyPr/>
        <a:lstStyle/>
        <a:p>
          <a:pPr rtl="0"/>
          <a:r>
            <a:rPr lang="en-US">
              <a:latin typeface="Century Schoolbook" panose="02040604050505020304"/>
            </a:rPr>
            <a:t>  </a:t>
          </a:r>
          <a:endParaRPr lang="en-US"/>
        </a:p>
      </dgm:t>
    </dgm:pt>
    <dgm:pt modelId="{9079B70F-BC7F-466F-AF7B-55737D35CCF4}" type="parTrans" cxnId="{7FBD0A4F-918B-4B85-9F35-302D7308EF27}">
      <dgm:prSet/>
      <dgm:spPr/>
      <dgm:t>
        <a:bodyPr/>
        <a:lstStyle/>
        <a:p>
          <a:endParaRPr lang="en-US"/>
        </a:p>
      </dgm:t>
    </dgm:pt>
    <dgm:pt modelId="{09704252-63A2-440B-AEC4-3D0471C45119}" type="sibTrans" cxnId="{7FBD0A4F-918B-4B85-9F35-302D7308EF27}">
      <dgm:prSet/>
      <dgm:spPr/>
      <dgm:t>
        <a:bodyPr/>
        <a:lstStyle/>
        <a:p>
          <a:endParaRPr lang="en-US"/>
        </a:p>
      </dgm:t>
    </dgm:pt>
    <dgm:pt modelId="{DB786365-8584-4535-B652-882CCC89C7FB}" type="pres">
      <dgm:prSet presAssocID="{41E76319-284E-48B5-A93B-58FBEE62E0A3}" presName="Name0" presStyleCnt="0">
        <dgm:presLayoutVars>
          <dgm:dir/>
          <dgm:resizeHandles val="exact"/>
        </dgm:presLayoutVars>
      </dgm:prSet>
      <dgm:spPr/>
    </dgm:pt>
    <dgm:pt modelId="{41D5655C-C970-4460-B602-B32EB9946C31}" type="pres">
      <dgm:prSet presAssocID="{41E76319-284E-48B5-A93B-58FBEE62E0A3}" presName="arrow" presStyleLbl="bgShp" presStyleIdx="0" presStyleCnt="1"/>
      <dgm:spPr>
        <a:solidFill>
          <a:schemeClr val="accent2">
            <a:lumMod val="60000"/>
            <a:lumOff val="40000"/>
          </a:schemeClr>
        </a:solidFill>
      </dgm:spPr>
    </dgm:pt>
    <dgm:pt modelId="{5EB9BDF9-EF0D-4798-A21D-438FB30F902F}" type="pres">
      <dgm:prSet presAssocID="{41E76319-284E-48B5-A93B-58FBEE62E0A3}" presName="points" presStyleCnt="0"/>
      <dgm:spPr/>
    </dgm:pt>
    <dgm:pt modelId="{1C3DDFC0-C4F2-40C4-903D-271471E06234}" type="pres">
      <dgm:prSet presAssocID="{DD85687A-E7DF-4052-AC0F-4DFFEF60D89A}" presName="compositeA" presStyleCnt="0"/>
      <dgm:spPr/>
    </dgm:pt>
    <dgm:pt modelId="{56CC1477-08E6-47F0-A7C6-56536C417284}" type="pres">
      <dgm:prSet presAssocID="{DD85687A-E7DF-4052-AC0F-4DFFEF60D89A}" presName="textA" presStyleLbl="revTx" presStyleIdx="0" presStyleCnt="1">
        <dgm:presLayoutVars>
          <dgm:bulletEnabled val="1"/>
        </dgm:presLayoutVars>
      </dgm:prSet>
      <dgm:spPr/>
    </dgm:pt>
    <dgm:pt modelId="{955638BD-1C6C-433B-90FA-455DDF447BA6}" type="pres">
      <dgm:prSet presAssocID="{DD85687A-E7DF-4052-AC0F-4DFFEF60D89A}" presName="circleA" presStyleLbl="node1" presStyleIdx="0" presStyleCnt="1"/>
      <dgm:spPr/>
    </dgm:pt>
    <dgm:pt modelId="{4C31C658-21AD-434F-A381-5264D32DADB4}" type="pres">
      <dgm:prSet presAssocID="{DD85687A-E7DF-4052-AC0F-4DFFEF60D89A}" presName="spaceA" presStyleCnt="0"/>
      <dgm:spPr/>
    </dgm:pt>
  </dgm:ptLst>
  <dgm:cxnLst>
    <dgm:cxn modelId="{7FBD0A4F-918B-4B85-9F35-302D7308EF27}" srcId="{41E76319-284E-48B5-A93B-58FBEE62E0A3}" destId="{DD85687A-E7DF-4052-AC0F-4DFFEF60D89A}" srcOrd="0" destOrd="0" parTransId="{9079B70F-BC7F-466F-AF7B-55737D35CCF4}" sibTransId="{09704252-63A2-440B-AEC4-3D0471C45119}"/>
    <dgm:cxn modelId="{7BB11786-4D95-4E02-8356-40B7000436FA}" type="presOf" srcId="{41E76319-284E-48B5-A93B-58FBEE62E0A3}" destId="{DB786365-8584-4535-B652-882CCC89C7FB}" srcOrd="0" destOrd="0" presId="urn:microsoft.com/office/officeart/2005/8/layout/hProcess11"/>
    <dgm:cxn modelId="{325F01CB-19B8-4F94-A19F-F24055778DB7}" type="presOf" srcId="{DD85687A-E7DF-4052-AC0F-4DFFEF60D89A}" destId="{56CC1477-08E6-47F0-A7C6-56536C417284}" srcOrd="0" destOrd="0" presId="urn:microsoft.com/office/officeart/2005/8/layout/hProcess11"/>
    <dgm:cxn modelId="{43742182-0878-41E1-81BB-32A581527CCF}" type="presParOf" srcId="{DB786365-8584-4535-B652-882CCC89C7FB}" destId="{41D5655C-C970-4460-B602-B32EB9946C31}" srcOrd="0" destOrd="0" presId="urn:microsoft.com/office/officeart/2005/8/layout/hProcess11"/>
    <dgm:cxn modelId="{E4C8CA68-C15C-44E2-B500-6B4C02BBA4EA}" type="presParOf" srcId="{DB786365-8584-4535-B652-882CCC89C7FB}" destId="{5EB9BDF9-EF0D-4798-A21D-438FB30F902F}" srcOrd="1" destOrd="0" presId="urn:microsoft.com/office/officeart/2005/8/layout/hProcess11"/>
    <dgm:cxn modelId="{CF74B625-A33A-40F3-9EE6-6C608A04A6C7}" type="presParOf" srcId="{5EB9BDF9-EF0D-4798-A21D-438FB30F902F}" destId="{1C3DDFC0-C4F2-40C4-903D-271471E06234}" srcOrd="0" destOrd="0" presId="urn:microsoft.com/office/officeart/2005/8/layout/hProcess11"/>
    <dgm:cxn modelId="{E9F67A14-D182-4032-AC08-6D6FE2F7B6E9}" type="presParOf" srcId="{1C3DDFC0-C4F2-40C4-903D-271471E06234}" destId="{56CC1477-08E6-47F0-A7C6-56536C417284}" srcOrd="0" destOrd="0" presId="urn:microsoft.com/office/officeart/2005/8/layout/hProcess11"/>
    <dgm:cxn modelId="{16247574-58A4-4E97-9740-F5BAC861B96D}" type="presParOf" srcId="{1C3DDFC0-C4F2-40C4-903D-271471E06234}" destId="{955638BD-1C6C-433B-90FA-455DDF447BA6}" srcOrd="1" destOrd="0" presId="urn:microsoft.com/office/officeart/2005/8/layout/hProcess11"/>
    <dgm:cxn modelId="{6B8D34A1-62AE-4657-86C3-7AEF3733082D}" type="presParOf" srcId="{1C3DDFC0-C4F2-40C4-903D-271471E06234}" destId="{4C31C658-21AD-434F-A381-5264D32DADB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5655C-C970-4460-B602-B32EB9946C31}">
      <dsp:nvSpPr>
        <dsp:cNvPr id="0" name=""/>
        <dsp:cNvSpPr/>
      </dsp:nvSpPr>
      <dsp:spPr>
        <a:xfrm>
          <a:off x="0" y="1097279"/>
          <a:ext cx="4572000" cy="1463040"/>
        </a:xfrm>
        <a:prstGeom prst="notchedRightArrow">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6CC1477-08E6-47F0-A7C6-56536C417284}">
      <dsp:nvSpPr>
        <dsp:cNvPr id="0" name=""/>
        <dsp:cNvSpPr/>
      </dsp:nvSpPr>
      <dsp:spPr>
        <a:xfrm>
          <a:off x="0" y="0"/>
          <a:ext cx="4114800"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362712" numCol="1" spcCol="1270" anchor="b" anchorCtr="0">
          <a:noAutofit/>
        </a:bodyPr>
        <a:lstStyle/>
        <a:p>
          <a:pPr marL="0" lvl="0" indent="0" algn="ctr" defTabSz="2266950" rtl="0">
            <a:lnSpc>
              <a:spcPct val="90000"/>
            </a:lnSpc>
            <a:spcBef>
              <a:spcPct val="0"/>
            </a:spcBef>
            <a:spcAft>
              <a:spcPct val="35000"/>
            </a:spcAft>
            <a:buNone/>
          </a:pPr>
          <a:r>
            <a:rPr lang="en-US" sz="5100" kern="1200">
              <a:latin typeface="Century Schoolbook" panose="02040604050505020304"/>
            </a:rPr>
            <a:t>  </a:t>
          </a:r>
          <a:endParaRPr lang="en-US" sz="5100" kern="1200"/>
        </a:p>
      </dsp:txBody>
      <dsp:txXfrm>
        <a:off x="0" y="0"/>
        <a:ext cx="4114800" cy="1463040"/>
      </dsp:txXfrm>
    </dsp:sp>
    <dsp:sp modelId="{955638BD-1C6C-433B-90FA-455DDF447BA6}">
      <dsp:nvSpPr>
        <dsp:cNvPr id="0" name=""/>
        <dsp:cNvSpPr/>
      </dsp:nvSpPr>
      <dsp:spPr>
        <a:xfrm>
          <a:off x="1874520" y="1645920"/>
          <a:ext cx="365760" cy="3657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5655C-C970-4460-B602-B32EB9946C31}">
      <dsp:nvSpPr>
        <dsp:cNvPr id="0" name=""/>
        <dsp:cNvSpPr/>
      </dsp:nvSpPr>
      <dsp:spPr>
        <a:xfrm>
          <a:off x="0" y="1097279"/>
          <a:ext cx="4572000" cy="1463040"/>
        </a:xfrm>
        <a:prstGeom prst="notchedRightArrow">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6CC1477-08E6-47F0-A7C6-56536C417284}">
      <dsp:nvSpPr>
        <dsp:cNvPr id="0" name=""/>
        <dsp:cNvSpPr/>
      </dsp:nvSpPr>
      <dsp:spPr>
        <a:xfrm>
          <a:off x="0" y="0"/>
          <a:ext cx="4114800"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362712" numCol="1" spcCol="1270" anchor="b" anchorCtr="0">
          <a:noAutofit/>
        </a:bodyPr>
        <a:lstStyle/>
        <a:p>
          <a:pPr marL="0" lvl="0" indent="0" algn="ctr" defTabSz="2266950" rtl="0">
            <a:lnSpc>
              <a:spcPct val="90000"/>
            </a:lnSpc>
            <a:spcBef>
              <a:spcPct val="0"/>
            </a:spcBef>
            <a:spcAft>
              <a:spcPct val="35000"/>
            </a:spcAft>
            <a:buNone/>
          </a:pPr>
          <a:r>
            <a:rPr lang="en-US" sz="5100" kern="1200">
              <a:latin typeface="Century Schoolbook" panose="02040604050505020304"/>
            </a:rPr>
            <a:t>  </a:t>
          </a:r>
          <a:endParaRPr lang="en-US" sz="5100" kern="1200"/>
        </a:p>
      </dsp:txBody>
      <dsp:txXfrm>
        <a:off x="0" y="0"/>
        <a:ext cx="4114800" cy="1463040"/>
      </dsp:txXfrm>
    </dsp:sp>
    <dsp:sp modelId="{955638BD-1C6C-433B-90FA-455DDF447BA6}">
      <dsp:nvSpPr>
        <dsp:cNvPr id="0" name=""/>
        <dsp:cNvSpPr/>
      </dsp:nvSpPr>
      <dsp:spPr>
        <a:xfrm>
          <a:off x="1874520" y="1645920"/>
          <a:ext cx="365760" cy="3657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5655C-C970-4460-B602-B32EB9946C31}">
      <dsp:nvSpPr>
        <dsp:cNvPr id="0" name=""/>
        <dsp:cNvSpPr/>
      </dsp:nvSpPr>
      <dsp:spPr>
        <a:xfrm>
          <a:off x="0" y="1097279"/>
          <a:ext cx="4572000" cy="1463040"/>
        </a:xfrm>
        <a:prstGeom prst="notchedRightArrow">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6CC1477-08E6-47F0-A7C6-56536C417284}">
      <dsp:nvSpPr>
        <dsp:cNvPr id="0" name=""/>
        <dsp:cNvSpPr/>
      </dsp:nvSpPr>
      <dsp:spPr>
        <a:xfrm>
          <a:off x="0" y="0"/>
          <a:ext cx="4114800"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362712" numCol="1" spcCol="1270" anchor="b" anchorCtr="0">
          <a:noAutofit/>
        </a:bodyPr>
        <a:lstStyle/>
        <a:p>
          <a:pPr marL="0" lvl="0" indent="0" algn="ctr" defTabSz="2266950" rtl="0">
            <a:lnSpc>
              <a:spcPct val="90000"/>
            </a:lnSpc>
            <a:spcBef>
              <a:spcPct val="0"/>
            </a:spcBef>
            <a:spcAft>
              <a:spcPct val="35000"/>
            </a:spcAft>
            <a:buNone/>
          </a:pPr>
          <a:r>
            <a:rPr lang="en-US" sz="5100" kern="1200">
              <a:latin typeface="Century Schoolbook" panose="02040604050505020304"/>
            </a:rPr>
            <a:t>  </a:t>
          </a:r>
          <a:endParaRPr lang="en-US" sz="5100" kern="1200"/>
        </a:p>
      </dsp:txBody>
      <dsp:txXfrm>
        <a:off x="0" y="0"/>
        <a:ext cx="4114800" cy="1463040"/>
      </dsp:txXfrm>
    </dsp:sp>
    <dsp:sp modelId="{955638BD-1C6C-433B-90FA-455DDF447BA6}">
      <dsp:nvSpPr>
        <dsp:cNvPr id="0" name=""/>
        <dsp:cNvSpPr/>
      </dsp:nvSpPr>
      <dsp:spPr>
        <a:xfrm>
          <a:off x="1874520" y="1645920"/>
          <a:ext cx="365760" cy="3657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5655C-C970-4460-B602-B32EB9946C31}">
      <dsp:nvSpPr>
        <dsp:cNvPr id="0" name=""/>
        <dsp:cNvSpPr/>
      </dsp:nvSpPr>
      <dsp:spPr>
        <a:xfrm>
          <a:off x="0" y="1097279"/>
          <a:ext cx="4572000" cy="1463040"/>
        </a:xfrm>
        <a:prstGeom prst="notchedRightArrow">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6CC1477-08E6-47F0-A7C6-56536C417284}">
      <dsp:nvSpPr>
        <dsp:cNvPr id="0" name=""/>
        <dsp:cNvSpPr/>
      </dsp:nvSpPr>
      <dsp:spPr>
        <a:xfrm>
          <a:off x="0" y="0"/>
          <a:ext cx="4114800" cy="14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712" tIns="362712" rIns="362712" bIns="362712" numCol="1" spcCol="1270" anchor="b" anchorCtr="0">
          <a:noAutofit/>
        </a:bodyPr>
        <a:lstStyle/>
        <a:p>
          <a:pPr marL="0" lvl="0" indent="0" algn="ctr" defTabSz="2266950" rtl="0">
            <a:lnSpc>
              <a:spcPct val="90000"/>
            </a:lnSpc>
            <a:spcBef>
              <a:spcPct val="0"/>
            </a:spcBef>
            <a:spcAft>
              <a:spcPct val="35000"/>
            </a:spcAft>
            <a:buNone/>
          </a:pPr>
          <a:r>
            <a:rPr lang="en-US" sz="5100" kern="1200">
              <a:latin typeface="Century Schoolbook" panose="02040604050505020304"/>
            </a:rPr>
            <a:t>  </a:t>
          </a:r>
          <a:endParaRPr lang="en-US" sz="5100" kern="1200"/>
        </a:p>
      </dsp:txBody>
      <dsp:txXfrm>
        <a:off x="0" y="0"/>
        <a:ext cx="4114800" cy="1463040"/>
      </dsp:txXfrm>
    </dsp:sp>
    <dsp:sp modelId="{955638BD-1C6C-433B-90FA-455DDF447BA6}">
      <dsp:nvSpPr>
        <dsp:cNvPr id="0" name=""/>
        <dsp:cNvSpPr/>
      </dsp:nvSpPr>
      <dsp:spPr>
        <a:xfrm>
          <a:off x="1874520" y="1645920"/>
          <a:ext cx="365760" cy="3657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9C8E39-74CF-6942-AE85-5205F94F1813}" type="datetimeFigureOut">
              <a:rPr lang="en-US" smtClean="0"/>
              <a:t>4/12/23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CFD36-CB9F-AB41-9C02-38FD45D6E6F8}" type="slidenum">
              <a:rPr lang="en-US" smtClean="0"/>
              <a:t>‹#›</a:t>
            </a:fld>
            <a:endParaRPr lang="en-US"/>
          </a:p>
        </p:txBody>
      </p:sp>
    </p:spTree>
    <p:extLst>
      <p:ext uri="{BB962C8B-B14F-4D97-AF65-F5344CB8AC3E}">
        <p14:creationId xmlns:p14="http://schemas.microsoft.com/office/powerpoint/2010/main" val="1273349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Prosecutor duties by American Bar Association: </a:t>
            </a:r>
            <a:r>
              <a:rPr lang="en-US"/>
              <a:t>https://</a:t>
            </a:r>
            <a:r>
              <a:rPr lang="en-US" err="1"/>
              <a:t>www.americanbar.org</a:t>
            </a:r>
            <a:r>
              <a:rPr lang="en-US"/>
              <a:t>/groups/</a:t>
            </a:r>
            <a:r>
              <a:rPr lang="en-US" err="1"/>
              <a:t>criminal_justice</a:t>
            </a:r>
            <a:r>
              <a:rPr lang="en-US"/>
              <a:t>/standards/</a:t>
            </a:r>
            <a:r>
              <a:rPr lang="en-US" err="1"/>
              <a:t>ProsecutionFunctionFourthEdition</a:t>
            </a:r>
            <a:r>
              <a:rPr lang="en-US"/>
              <a:t>/#:~:text=The%20prosecutor%20should%20seek%20to,persons%2C%20including%20suspects%20and%20defendants.</a:t>
            </a:r>
          </a:p>
          <a:p>
            <a:r>
              <a:rPr lang="en-US" b="0" i="0">
                <a:solidFill>
                  <a:srgbClr val="333333"/>
                </a:solidFill>
                <a:effectLst/>
                <a:latin typeface="Apex New Book"/>
              </a:rPr>
              <a:t>“</a:t>
            </a:r>
            <a:r>
              <a:rPr lang="en-US" b="0" i="1">
                <a:solidFill>
                  <a:srgbClr val="333333"/>
                </a:solidFill>
                <a:effectLst/>
                <a:latin typeface="+mj-lt"/>
              </a:rPr>
              <a:t>the prosecutor's primary function is to initiate and conduct criminal action, to act as a party in judicial proceedings and, in many countries, to supervise and direct the police during the investigative phase. In some criminal justice systems, prosecutors also: ensure that victims are effectively assisted; decide on alternatives to prosecution; offer assistance to the court in reaching its decision as to the appropriate sentence; supervise the execution of court decisions.”</a:t>
            </a:r>
            <a:endParaRPr lang="en-US" i="1">
              <a:latin typeface="+mj-lt"/>
            </a:endParaRPr>
          </a:p>
          <a:p>
            <a:endParaRPr lang="en-US" i="1">
              <a:latin typeface="+mj-lt"/>
            </a:endParaRPr>
          </a:p>
          <a:p>
            <a:r>
              <a:rPr lang="en-US" b="0" i="0">
                <a:solidFill>
                  <a:srgbClr val="171E24"/>
                </a:solidFill>
                <a:effectLst/>
                <a:latin typeface="Georgia" panose="02040502050405020303" pitchFamily="18" charset="0"/>
              </a:rPr>
              <a:t>States are not required to charge by use of a grand jury.</a:t>
            </a:r>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5</a:t>
            </a:fld>
            <a:endParaRPr lang="en-US"/>
          </a:p>
        </p:txBody>
      </p:sp>
    </p:spTree>
    <p:extLst>
      <p:ext uri="{BB962C8B-B14F-4D97-AF65-F5344CB8AC3E}">
        <p14:creationId xmlns:p14="http://schemas.microsoft.com/office/powerpoint/2010/main" val="3067391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Voting can change prosecutors, that's the part you can play!</a:t>
            </a:r>
          </a:p>
          <a:p>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23</a:t>
            </a:fld>
            <a:endParaRPr lang="en-US"/>
          </a:p>
        </p:txBody>
      </p:sp>
    </p:spTree>
    <p:extLst>
      <p:ext uri="{BB962C8B-B14F-4D97-AF65-F5344CB8AC3E}">
        <p14:creationId xmlns:p14="http://schemas.microsoft.com/office/powerpoint/2010/main" val="131018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Prosecutor duties by American Bar Association: </a:t>
            </a:r>
            <a:r>
              <a:rPr lang="en-US"/>
              <a:t>https://</a:t>
            </a:r>
            <a:r>
              <a:rPr lang="en-US" err="1"/>
              <a:t>www.americanbar.org</a:t>
            </a:r>
            <a:r>
              <a:rPr lang="en-US"/>
              <a:t>/groups/</a:t>
            </a:r>
            <a:r>
              <a:rPr lang="en-US" err="1"/>
              <a:t>criminal_justice</a:t>
            </a:r>
            <a:r>
              <a:rPr lang="en-US"/>
              <a:t>/standards/</a:t>
            </a:r>
            <a:r>
              <a:rPr lang="en-US" err="1"/>
              <a:t>ProsecutionFunctionFourthEdition</a:t>
            </a:r>
            <a:r>
              <a:rPr lang="en-US"/>
              <a:t>/#:~:text=The%20prosecutor%20should%20seek%20to,persons%2C%20including%20suspects%20and%20defendants.</a:t>
            </a:r>
          </a:p>
          <a:p>
            <a:r>
              <a:rPr lang="en-US" b="0" i="0">
                <a:solidFill>
                  <a:srgbClr val="333333"/>
                </a:solidFill>
                <a:effectLst/>
                <a:latin typeface="Apex New Book"/>
              </a:rPr>
              <a:t>“</a:t>
            </a:r>
            <a:r>
              <a:rPr lang="en-US" b="0" i="1">
                <a:solidFill>
                  <a:srgbClr val="333333"/>
                </a:solidFill>
                <a:effectLst/>
                <a:latin typeface="+mj-lt"/>
              </a:rPr>
              <a:t>the prosecutor's primary function is to initiate and conduct criminal action, to act as a party in judicial proceedings and, in many countries, to supervise and direct the police during the investigative phase. In some criminal justice systems, prosecutors also: ensure that victims are effectively assisted; decide on alternatives to prosecution; offer assistance to the court in reaching its decision as to the appropriate sentence; supervise the execution of court decisions.”</a:t>
            </a:r>
            <a:endParaRPr lang="en-US" i="1">
              <a:latin typeface="+mj-lt"/>
            </a:endParaRPr>
          </a:p>
          <a:p>
            <a:endParaRPr lang="en-US" i="1">
              <a:latin typeface="+mj-lt"/>
            </a:endParaRPr>
          </a:p>
          <a:p>
            <a:r>
              <a:rPr lang="en-US" b="0" i="0">
                <a:solidFill>
                  <a:srgbClr val="171E24"/>
                </a:solidFill>
                <a:effectLst/>
                <a:latin typeface="Georgia" panose="02040502050405020303" pitchFamily="18" charset="0"/>
              </a:rPr>
              <a:t>States are not required to charge by use of a grand jury.</a:t>
            </a:r>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6</a:t>
            </a:fld>
            <a:endParaRPr lang="en-US"/>
          </a:p>
        </p:txBody>
      </p:sp>
    </p:spTree>
    <p:extLst>
      <p:ext uri="{BB962C8B-B14F-4D97-AF65-F5344CB8AC3E}">
        <p14:creationId xmlns:p14="http://schemas.microsoft.com/office/powerpoint/2010/main" val="2448414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I would like to talk about a part of the process that is often overlooked in this type of analysis and that is the prosecutorial phase the “case journey”</a:t>
            </a: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We know that attributing bias to the different players in the system is hard because they divisions of power are not always clearly defined</a:t>
            </a: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However, the activities prosecutors conduct, also called INDICTMENT, are interesting because they are often referred to in literature as a BLACK BOX</a:t>
            </a: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Authors suggests that the way the justice system is designed in the US made prosecutors end up with unregulated unreviewable power to determine who gets sent to prison and for how long</a:t>
            </a: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This is because they conduct </a:t>
            </a:r>
            <a:r>
              <a:rPr lang="en-US" sz="1200" b="1" u="sng" kern="0">
                <a:solidFill>
                  <a:schemeClr val="bg1"/>
                </a:solidFill>
                <a:latin typeface="Calibri Light" panose="020F0302020204030204" pitchFamily="34" charset="0"/>
                <a:cs typeface="Calibri Light" panose="020F0302020204030204" pitchFamily="34" charset="0"/>
              </a:rPr>
              <a:t>plea bargains</a:t>
            </a:r>
            <a:r>
              <a:rPr lang="en-US" sz="1200" b="1" kern="0">
                <a:solidFill>
                  <a:schemeClr val="bg1"/>
                </a:solidFill>
                <a:latin typeface="Calibri Light" panose="020F0302020204030204" pitchFamily="34" charset="0"/>
                <a:cs typeface="Calibri Light" panose="020F0302020204030204" pitchFamily="34" charset="0"/>
              </a:rPr>
              <a:t>, which is a negotiation between defendants and prosecutors where they are often offered a ”DEAL” to plead guilty to a smaller number charges or a more lenient offense.</a:t>
            </a:r>
          </a:p>
        </p:txBody>
      </p:sp>
      <p:sp>
        <p:nvSpPr>
          <p:cNvPr id="4" name="Slide Number Placeholder 3"/>
          <p:cNvSpPr>
            <a:spLocks noGrp="1"/>
          </p:cNvSpPr>
          <p:nvPr>
            <p:ph type="sldNum" sz="quarter" idx="5"/>
          </p:nvPr>
        </p:nvSpPr>
        <p:spPr/>
        <p:txBody>
          <a:bodyPr/>
          <a:lstStyle/>
          <a:p>
            <a:fld id="{02CCFD36-CB9F-AB41-9C02-38FD45D6E6F8}" type="slidenum">
              <a:rPr lang="en-US" smtClean="0"/>
              <a:t>13</a:t>
            </a:fld>
            <a:endParaRPr lang="en-US"/>
          </a:p>
        </p:txBody>
      </p:sp>
    </p:spTree>
    <p:extLst>
      <p:ext uri="{BB962C8B-B14F-4D97-AF65-F5344CB8AC3E}">
        <p14:creationId xmlns:p14="http://schemas.microsoft.com/office/powerpoint/2010/main" val="240784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NOTES</a:t>
            </a: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So, I want to pause to recap and review the results I just mentioned:</a:t>
            </a: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QUESTIONS?</a:t>
            </a:r>
          </a:p>
          <a:p>
            <a:pPr marL="171450" indent="-171450">
              <a:buFont typeface="Arial" panose="020B0604020202020204" pitchFamily="34" charset="0"/>
              <a:buChar char="•"/>
              <a:defRPr/>
            </a:pPr>
            <a:endParaRPr lang="en-US" sz="1100" b="1" kern="0">
              <a:solidFill>
                <a:schemeClr val="bg1"/>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This is how a normal plea bargaining deal looks like.</a:t>
            </a: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A prosecutor may offer you to …</a:t>
            </a: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a:t>
            </a:r>
          </a:p>
          <a:p>
            <a:pPr marL="171450" indent="-171450">
              <a:buFont typeface="Arial" panose="020B0604020202020204" pitchFamily="34" charset="0"/>
              <a:buChar char="•"/>
              <a:defRPr/>
            </a:pPr>
            <a:endParaRPr lang="en-US" sz="1100" b="1" kern="0">
              <a:solidFill>
                <a:schemeClr val="bg1"/>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This leads to some interesting statistics from the dataset we had:</a:t>
            </a:r>
          </a:p>
          <a:p>
            <a:pPr marL="628650" lvl="1"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62% of charges (not people) got dismissed by the DA</a:t>
            </a:r>
          </a:p>
          <a:p>
            <a:pPr marL="628650" lvl="1" indent="-171450">
              <a:buFont typeface="Arial" panose="020B0604020202020204" pitchFamily="34" charset="0"/>
              <a:buChar char="•"/>
              <a:defRPr/>
            </a:pPr>
            <a:r>
              <a:rPr lang="en-US" sz="1100" b="1" kern="0">
                <a:solidFill>
                  <a:schemeClr val="bg1"/>
                </a:solidFill>
                <a:latin typeface="Calibri Light" panose="020F0302020204030204" pitchFamily="34" charset="0"/>
                <a:cs typeface="Calibri Light" panose="020F0302020204030204" pitchFamily="34" charset="0"/>
              </a:rPr>
              <a:t>Only 21% were heard in front of a judge</a:t>
            </a:r>
          </a:p>
          <a:p>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14</a:t>
            </a:fld>
            <a:endParaRPr lang="en-US"/>
          </a:p>
        </p:txBody>
      </p:sp>
    </p:spTree>
    <p:extLst>
      <p:ext uri="{BB962C8B-B14F-4D97-AF65-F5344CB8AC3E}">
        <p14:creationId xmlns:p14="http://schemas.microsoft.com/office/powerpoint/2010/main" val="242512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bg1"/>
                </a:solidFill>
                <a:effectLst/>
                <a:uLnTx/>
                <a:uFillTx/>
                <a:latin typeface="Calibri Light" panose="020F0302020204030204" pitchFamily="34" charset="0"/>
                <a:ea typeface="+mn-ea"/>
                <a:cs typeface="Calibri Light" panose="020F0302020204030204" pitchFamily="34" charset="0"/>
              </a:rPr>
              <a:t>NOTES</a:t>
            </a:r>
          </a:p>
          <a:p>
            <a:pPr>
              <a:defRPr/>
            </a:pPr>
            <a:endParaRPr lang="en-US" sz="1200" b="1" kern="0">
              <a:solidFill>
                <a:schemeClr val="bg1"/>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In trying to estimate how this plea bargain negotiations benefit or harm different people in different degrees, we found that there is, in fact, a significant difference in that </a:t>
            </a:r>
            <a:r>
              <a:rPr lang="en-US" sz="1200" b="1" u="sng" kern="0">
                <a:solidFill>
                  <a:schemeClr val="bg1"/>
                </a:solidFill>
                <a:latin typeface="Calibri Light" panose="020F0302020204030204" pitchFamily="34" charset="0"/>
                <a:cs typeface="Calibri Light" panose="020F0302020204030204" pitchFamily="34" charset="0"/>
              </a:rPr>
              <a:t>leniency deals</a:t>
            </a:r>
            <a:r>
              <a:rPr lang="en-US" sz="1200" b="1" kern="0">
                <a:solidFill>
                  <a:schemeClr val="bg1"/>
                </a:solidFill>
                <a:latin typeface="Calibri Light" panose="020F0302020204030204" pitchFamily="34" charset="0"/>
                <a:cs typeface="Calibri Light" panose="020F0302020204030204" pitchFamily="34" charset="0"/>
              </a:rPr>
              <a:t> offered by prosecutors, in return for a guilty plea.</a:t>
            </a: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It is important to say that the very vast majority of defendants, when offered a deal, do end up pleading guilty (&gt;94%) and that the current court houses, as they exist, would not be able to hold trials for all the people that enters this system if this wasn’t that way. Even </a:t>
            </a:r>
            <a:r>
              <a:rPr lang="en-US" sz="1200" b="1" kern="0" err="1">
                <a:solidFill>
                  <a:schemeClr val="bg1"/>
                </a:solidFill>
                <a:latin typeface="Calibri Light" panose="020F0302020204030204" pitchFamily="34" charset="0"/>
                <a:cs typeface="Calibri Light" panose="020F0302020204030204" pitchFamily="34" charset="0"/>
              </a:rPr>
              <a:t>tho</a:t>
            </a:r>
            <a:r>
              <a:rPr lang="en-US" sz="1200" b="1" kern="0">
                <a:solidFill>
                  <a:schemeClr val="bg1"/>
                </a:solidFill>
                <a:latin typeface="Calibri Light" panose="020F0302020204030204" pitchFamily="34" charset="0"/>
                <a:cs typeface="Calibri Light" panose="020F0302020204030204" pitchFamily="34" charset="0"/>
              </a:rPr>
              <a:t> there is debate on whether this negotiations are even fair to defendants since there is a clear power imbalance.</a:t>
            </a:r>
          </a:p>
          <a:p>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15</a:t>
            </a:fld>
            <a:endParaRPr lang="en-US"/>
          </a:p>
        </p:txBody>
      </p:sp>
    </p:spTree>
    <p:extLst>
      <p:ext uri="{BB962C8B-B14F-4D97-AF65-F5344CB8AC3E}">
        <p14:creationId xmlns:p14="http://schemas.microsoft.com/office/powerpoint/2010/main" val="55860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It is also important to mention that there is statistically significant variation in the drops when we control for important factors such as the time periods, the defense attorneys, etc.</a:t>
            </a:r>
          </a:p>
          <a:p>
            <a:pPr marL="171450" indent="-171450">
              <a:buFont typeface="Arial" panose="020B0604020202020204" pitchFamily="34" charset="0"/>
              <a:buChar char="•"/>
              <a:defRPr/>
            </a:pPr>
            <a:endParaRPr lang="en-US" sz="1200" b="1" kern="0">
              <a:solidFill>
                <a:schemeClr val="bg1"/>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However, because the severity of the charge is subjective the effects are meaningless, I can only say that the DELTA is ~10%</a:t>
            </a:r>
          </a:p>
          <a:p>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16</a:t>
            </a:fld>
            <a:endParaRPr lang="en-US"/>
          </a:p>
        </p:txBody>
      </p:sp>
    </p:spTree>
    <p:extLst>
      <p:ext uri="{BB962C8B-B14F-4D97-AF65-F5344CB8AC3E}">
        <p14:creationId xmlns:p14="http://schemas.microsoft.com/office/powerpoint/2010/main" val="1931012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It is also important to mention that there is statistically significant variation in the drops when we control for important factors such as the time periods, the defense attorneys, etc.</a:t>
            </a:r>
          </a:p>
          <a:p>
            <a:pPr marL="171450" indent="-171450">
              <a:buFont typeface="Arial" panose="020B0604020202020204" pitchFamily="34" charset="0"/>
              <a:buChar char="•"/>
              <a:defRPr/>
            </a:pPr>
            <a:endParaRPr lang="en-US" sz="1200" b="1" kern="0">
              <a:solidFill>
                <a:schemeClr val="bg1"/>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defRPr/>
            </a:pPr>
            <a:r>
              <a:rPr lang="en-US" sz="1200" b="1" kern="0">
                <a:solidFill>
                  <a:schemeClr val="bg1"/>
                </a:solidFill>
                <a:latin typeface="Calibri Light" panose="020F0302020204030204" pitchFamily="34" charset="0"/>
                <a:cs typeface="Calibri Light" panose="020F0302020204030204" pitchFamily="34" charset="0"/>
              </a:rPr>
              <a:t>However, because the severity of the charge is subjective the effects are meaningless, I can only say that the DELTA is ~10%</a:t>
            </a:r>
          </a:p>
          <a:p>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17</a:t>
            </a:fld>
            <a:endParaRPr lang="en-US"/>
          </a:p>
        </p:txBody>
      </p:sp>
    </p:spTree>
    <p:extLst>
      <p:ext uri="{BB962C8B-B14F-4D97-AF65-F5344CB8AC3E}">
        <p14:creationId xmlns:p14="http://schemas.microsoft.com/office/powerpoint/2010/main" val="180189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Prosecutor duties by American Bar Association: </a:t>
            </a:r>
            <a:r>
              <a:rPr lang="en-US"/>
              <a:t>https://</a:t>
            </a:r>
            <a:r>
              <a:rPr lang="en-US" err="1"/>
              <a:t>www.americanbar.org</a:t>
            </a:r>
            <a:r>
              <a:rPr lang="en-US"/>
              <a:t>/groups/</a:t>
            </a:r>
            <a:r>
              <a:rPr lang="en-US" err="1"/>
              <a:t>criminal_justice</a:t>
            </a:r>
            <a:r>
              <a:rPr lang="en-US"/>
              <a:t>/standards/</a:t>
            </a:r>
            <a:r>
              <a:rPr lang="en-US" err="1"/>
              <a:t>ProsecutionFunctionFourthEdition</a:t>
            </a:r>
            <a:r>
              <a:rPr lang="en-US"/>
              <a:t>/#:~:text=The%20prosecutor%20should%20seek%20to,persons%2C%20including%20suspects%20and%20defendants.</a:t>
            </a:r>
          </a:p>
          <a:p>
            <a:r>
              <a:rPr lang="en-US" b="0" i="0">
                <a:solidFill>
                  <a:srgbClr val="333333"/>
                </a:solidFill>
                <a:effectLst/>
                <a:latin typeface="Apex New Book"/>
              </a:rPr>
              <a:t>“</a:t>
            </a:r>
            <a:r>
              <a:rPr lang="en-US" b="0" i="1">
                <a:solidFill>
                  <a:srgbClr val="333333"/>
                </a:solidFill>
                <a:effectLst/>
                <a:latin typeface="+mj-lt"/>
              </a:rPr>
              <a:t>the prosecutor's primary function is to initiate and conduct criminal action, to act as a party in judicial proceedings and, in many countries, to supervise and direct the police during the investigative phase. In some criminal justice systems, prosecutors also: ensure that victims are effectively assisted; decide on alternatives to prosecution; offer assistance to the court in reaching its decision as to the appropriate sentence; supervise the execution of court decisions.”</a:t>
            </a:r>
            <a:endParaRPr lang="en-US" i="1">
              <a:latin typeface="+mj-lt"/>
            </a:endParaRPr>
          </a:p>
          <a:p>
            <a:endParaRPr lang="en-US" i="1">
              <a:latin typeface="+mj-lt"/>
            </a:endParaRPr>
          </a:p>
          <a:p>
            <a:r>
              <a:rPr lang="en-US" b="0" i="0">
                <a:solidFill>
                  <a:srgbClr val="171E24"/>
                </a:solidFill>
                <a:effectLst/>
                <a:latin typeface="Georgia" panose="02040502050405020303" pitchFamily="18" charset="0"/>
              </a:rPr>
              <a:t>States are not required to charge by use of a grand jury.</a:t>
            </a:r>
            <a:endParaRPr lang="en-US"/>
          </a:p>
        </p:txBody>
      </p:sp>
      <p:sp>
        <p:nvSpPr>
          <p:cNvPr id="4" name="Slide Number Placeholder 3"/>
          <p:cNvSpPr>
            <a:spLocks noGrp="1"/>
          </p:cNvSpPr>
          <p:nvPr>
            <p:ph type="sldNum" sz="quarter" idx="5"/>
          </p:nvPr>
        </p:nvSpPr>
        <p:spPr/>
        <p:txBody>
          <a:bodyPr/>
          <a:lstStyle/>
          <a:p>
            <a:fld id="{02CCFD36-CB9F-AB41-9C02-38FD45D6E6F8}" type="slidenum">
              <a:rPr lang="en-US" smtClean="0"/>
              <a:t>18</a:t>
            </a:fld>
            <a:endParaRPr lang="en-US"/>
          </a:p>
        </p:txBody>
      </p:sp>
    </p:spTree>
    <p:extLst>
      <p:ext uri="{BB962C8B-B14F-4D97-AF65-F5344CB8AC3E}">
        <p14:creationId xmlns:p14="http://schemas.microsoft.com/office/powerpoint/2010/main" val="2959191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Possible reasons for disparity:</a:t>
            </a:r>
          </a:p>
          <a:p>
            <a:r>
              <a:rPr lang="en-US"/>
              <a:t>- racial bias in policing</a:t>
            </a:r>
          </a:p>
          <a:p>
            <a:r>
              <a:rPr lang="en-US"/>
              <a:t>- commit easier to catch crimes</a:t>
            </a:r>
          </a:p>
          <a:p>
            <a:r>
              <a:rPr lang="en-US"/>
              <a:t>- Black people commit more crimes  </a:t>
            </a:r>
          </a:p>
        </p:txBody>
      </p:sp>
      <p:sp>
        <p:nvSpPr>
          <p:cNvPr id="4" name="Slide Number Placeholder 3"/>
          <p:cNvSpPr>
            <a:spLocks noGrp="1"/>
          </p:cNvSpPr>
          <p:nvPr>
            <p:ph type="sldNum" sz="quarter" idx="5"/>
          </p:nvPr>
        </p:nvSpPr>
        <p:spPr/>
        <p:txBody>
          <a:bodyPr/>
          <a:lstStyle/>
          <a:p>
            <a:fld id="{02CCFD36-CB9F-AB41-9C02-38FD45D6E6F8}" type="slidenum">
              <a:rPr lang="en-US" smtClean="0"/>
              <a:t>20</a:t>
            </a:fld>
            <a:endParaRPr lang="en-US"/>
          </a:p>
        </p:txBody>
      </p:sp>
    </p:spTree>
    <p:extLst>
      <p:ext uri="{BB962C8B-B14F-4D97-AF65-F5344CB8AC3E}">
        <p14:creationId xmlns:p14="http://schemas.microsoft.com/office/powerpoint/2010/main" val="2934869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9E016143-E03C-4CFD-AFDC-14E5BDEA754C}"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6493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099584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923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4032" y="1253331"/>
            <a:ext cx="5110648" cy="491886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9522" y="1243904"/>
            <a:ext cx="5373277" cy="491886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8" name="Title 1">
            <a:extLst>
              <a:ext uri="{FF2B5EF4-FFF2-40B4-BE49-F238E27FC236}">
                <a16:creationId xmlns:a16="http://schemas.microsoft.com/office/drawing/2014/main" id="{4E59CBE7-B1A4-D1D5-DE99-FD78B2355CF0}"/>
              </a:ext>
            </a:extLst>
          </p:cNvPr>
          <p:cNvSpPr>
            <a:spLocks noGrp="1"/>
          </p:cNvSpPr>
          <p:nvPr>
            <p:ph type="title"/>
          </p:nvPr>
        </p:nvSpPr>
        <p:spPr>
          <a:xfrm>
            <a:off x="404032" y="318626"/>
            <a:ext cx="10568767" cy="822017"/>
          </a:xfrm>
        </p:spPr>
        <p:txBody>
          <a:bodyPr/>
          <a:lstStyle/>
          <a:p>
            <a:r>
              <a:rPr lang="en-US"/>
              <a:t>Click to edit Master title style</a:t>
            </a:r>
          </a:p>
        </p:txBody>
      </p:sp>
    </p:spTree>
    <p:extLst>
      <p:ext uri="{BB962C8B-B14F-4D97-AF65-F5344CB8AC3E}">
        <p14:creationId xmlns:p14="http://schemas.microsoft.com/office/powerpoint/2010/main" val="165221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F170639-886C-4FCF-9EAB-ABB5DA3F3F4A}" type="datetimeFigureOut">
              <a:rPr lang="en-US" dirty="0"/>
              <a:t>4/12/23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1">
            <a:extLst>
              <a:ext uri="{FF2B5EF4-FFF2-40B4-BE49-F238E27FC236}">
                <a16:creationId xmlns:a16="http://schemas.microsoft.com/office/drawing/2014/main" id="{526F1E0B-7E1A-4A46-AA8F-DC4D6210693F}"/>
              </a:ext>
            </a:extLst>
          </p:cNvPr>
          <p:cNvSpPr>
            <a:spLocks noGrp="1"/>
          </p:cNvSpPr>
          <p:nvPr>
            <p:ph type="title"/>
          </p:nvPr>
        </p:nvSpPr>
        <p:spPr>
          <a:xfrm>
            <a:off x="1024128" y="919952"/>
            <a:ext cx="10283407" cy="794548"/>
          </a:xfrm>
        </p:spPr>
        <p:txBody>
          <a:bodyPr/>
          <a:lstStyle/>
          <a:p>
            <a:r>
              <a:rPr lang="en-US"/>
              <a:t>Click to edit Master title style</a:t>
            </a:r>
          </a:p>
        </p:txBody>
      </p:sp>
    </p:spTree>
    <p:extLst>
      <p:ext uri="{BB962C8B-B14F-4D97-AF65-F5344CB8AC3E}">
        <p14:creationId xmlns:p14="http://schemas.microsoft.com/office/powerpoint/2010/main" val="2917335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4033" y="2099734"/>
            <a:ext cx="3838030" cy="4072466"/>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8" name="Title 1">
            <a:extLst>
              <a:ext uri="{FF2B5EF4-FFF2-40B4-BE49-F238E27FC236}">
                <a16:creationId xmlns:a16="http://schemas.microsoft.com/office/drawing/2014/main" id="{E0A0BD4A-4B6A-8FDB-8293-5385C41A1FFE}"/>
              </a:ext>
            </a:extLst>
          </p:cNvPr>
          <p:cNvSpPr txBox="1">
            <a:spLocks/>
          </p:cNvSpPr>
          <p:nvPr userDrawn="1"/>
        </p:nvSpPr>
        <p:spPr>
          <a:xfrm>
            <a:off x="404033" y="318626"/>
            <a:ext cx="3838030" cy="163272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80786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919952"/>
            <a:ext cx="10283407" cy="794548"/>
          </a:xfrm>
        </p:spPr>
        <p:txBody>
          <a:bodyPr/>
          <a:lstStyle/>
          <a:p>
            <a:r>
              <a:rPr lang="en-US"/>
              <a:t>Click to edit Master title style</a:t>
            </a:r>
          </a:p>
        </p:txBody>
      </p:sp>
      <p:sp>
        <p:nvSpPr>
          <p:cNvPr id="3" name="Content Placeholder 2"/>
          <p:cNvSpPr>
            <a:spLocks noGrp="1"/>
          </p:cNvSpPr>
          <p:nvPr>
            <p:ph idx="1"/>
          </p:nvPr>
        </p:nvSpPr>
        <p:spPr>
          <a:xfrm>
            <a:off x="1024128" y="1820636"/>
            <a:ext cx="10283408" cy="4488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8610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4/12/23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386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282244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59FD0C-5451-4CA0-86AF-E70AE3279989}" type="datetimeFigureOut">
              <a:rPr lang="en-US" smtClean="0"/>
              <a:t>4/12/23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587334863"/>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4/12/23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8394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4/12/23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70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59FD0C-5451-4CA0-86AF-E70AE3279989}"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1813667483"/>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4/12/23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034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E59FD0C-5451-4CA0-86AF-E70AE3279989}" type="datetimeFigureOut">
              <a:rPr lang="en-US" smtClean="0"/>
              <a:t>4/12/23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365550"/>
      </p:ext>
    </p:extLst>
  </p:cSld>
  <p:clrMap bg1="dk1" tx1="lt1" bg2="dk2" tx2="lt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3841" r:id="rId12"/>
    <p:sldLayoutId id="2147483843" r:id="rId13"/>
    <p:sldLayoutId id="2147483845" r:id="rId14"/>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49_EDDB29DC.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4E_D39DFA1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1.svg"/><Relationship Id="rId5" Type="http://schemas.openxmlformats.org/officeDocument/2006/relationships/diagramQuickStyle" Target="../diagrams/quickStyle3.xml"/><Relationship Id="rId10" Type="http://schemas.openxmlformats.org/officeDocument/2006/relationships/image" Target="../media/image10.png"/><Relationship Id="rId4" Type="http://schemas.openxmlformats.org/officeDocument/2006/relationships/diagramLayout" Target="../diagrams/layout3.xml"/><Relationship Id="rId9"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1.svg"/><Relationship Id="rId5" Type="http://schemas.openxmlformats.org/officeDocument/2006/relationships/diagramQuickStyle" Target="../diagrams/quickStyle4.xml"/><Relationship Id="rId10" Type="http://schemas.openxmlformats.org/officeDocument/2006/relationships/image" Target="../media/image10.png"/><Relationship Id="rId4" Type="http://schemas.openxmlformats.org/officeDocument/2006/relationships/diagramLayout" Target="../diagrams/layout4.xml"/><Relationship Id="rId9"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microsoft.com/office/2018/10/relationships/comments" Target="../comments/modernComment_141_333ADB3B.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8/10/relationships/comments" Target="../comments/modernComment_131_FA9AB615.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44_73AC6BF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svg"/><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1.svg"/><Relationship Id="rId5" Type="http://schemas.openxmlformats.org/officeDocument/2006/relationships/diagramQuickStyle" Target="../diagrams/quickStyle2.xml"/><Relationship Id="rId10" Type="http://schemas.openxmlformats.org/officeDocument/2006/relationships/image" Target="../media/image10.png"/><Relationship Id="rId4" Type="http://schemas.openxmlformats.org/officeDocument/2006/relationships/diagramLayout" Target="../diagrams/layout2.xml"/><Relationship Id="rId9"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3F_9E37F4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A5CD60A1-DAA6-48E8-A6A4-9F04D0ABE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258134" y="640080"/>
            <a:ext cx="6293689" cy="3652405"/>
          </a:xfrm>
        </p:spPr>
        <p:txBody>
          <a:bodyPr anchor="b">
            <a:normAutofit/>
          </a:bodyPr>
          <a:lstStyle/>
          <a:p>
            <a:pPr algn="l"/>
            <a:r>
              <a:rPr lang="en-US" sz="6600">
                <a:solidFill>
                  <a:schemeClr val="tx1">
                    <a:lumMod val="85000"/>
                    <a:lumOff val="15000"/>
                  </a:schemeClr>
                </a:solidFill>
                <a:effectLst>
                  <a:outerShdw blurRad="50800" dist="38100" dir="2700000" algn="tl" rotWithShape="0">
                    <a:prstClr val="black">
                      <a:alpha val="40000"/>
                    </a:prstClr>
                  </a:outerShdw>
                </a:effectLst>
                <a:cs typeface="Calibri Light"/>
              </a:rPr>
              <a:t>JUSTFAIR</a:t>
            </a:r>
            <a:r>
              <a:rPr lang="en-US" sz="4400">
                <a:solidFill>
                  <a:schemeClr val="tx1">
                    <a:lumMod val="85000"/>
                    <a:lumOff val="15000"/>
                  </a:schemeClr>
                </a:solidFill>
                <a:effectLst>
                  <a:outerShdw blurRad="50800" dist="38100" dir="2700000" algn="tl" rotWithShape="0">
                    <a:prstClr val="black">
                      <a:alpha val="40000"/>
                    </a:prstClr>
                  </a:outerShdw>
                </a:effectLst>
                <a:cs typeface="Calibri Light"/>
              </a:rPr>
              <a:t> </a:t>
            </a:r>
            <a:br>
              <a:rPr lang="en-US" sz="4400">
                <a:solidFill>
                  <a:schemeClr val="tx1">
                    <a:lumMod val="85000"/>
                    <a:lumOff val="15000"/>
                  </a:schemeClr>
                </a:solidFill>
                <a:effectLst>
                  <a:outerShdw blurRad="50800" dist="38100" dir="2700000" algn="tl" rotWithShape="0">
                    <a:prstClr val="black">
                      <a:alpha val="40000"/>
                    </a:prstClr>
                  </a:outerShdw>
                </a:effectLst>
                <a:cs typeface="Calibri Light"/>
              </a:rPr>
            </a:br>
            <a:r>
              <a:rPr lang="en-US" sz="4400">
                <a:solidFill>
                  <a:schemeClr val="tx1">
                    <a:lumMod val="85000"/>
                    <a:lumOff val="15000"/>
                  </a:schemeClr>
                </a:solidFill>
                <a:effectLst>
                  <a:outerShdw blurRad="50800" dist="38100" dir="2700000" algn="tl" rotWithShape="0">
                    <a:prstClr val="black">
                      <a:alpha val="40000"/>
                    </a:prstClr>
                  </a:outerShdw>
                </a:effectLst>
                <a:cs typeface="Calibri Light"/>
              </a:rPr>
              <a:t>North Carolina</a:t>
            </a:r>
            <a:endParaRPr lang="en-US" sz="4400">
              <a:solidFill>
                <a:schemeClr val="tx1">
                  <a:lumMod val="85000"/>
                  <a:lumOff val="15000"/>
                </a:schemeClr>
              </a:solidFill>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5271524" y="4460708"/>
            <a:ext cx="6280299" cy="1753175"/>
          </a:xfrm>
        </p:spPr>
        <p:txBody>
          <a:bodyPr vert="horz" lIns="91440" tIns="45720" rIns="91440" bIns="45720" rtlCol="0" anchor="t">
            <a:normAutofit/>
          </a:bodyPr>
          <a:lstStyle/>
          <a:p>
            <a:r>
              <a:rPr lang="en-US" sz="1600">
                <a:solidFill>
                  <a:schemeClr val="accent2">
                    <a:lumMod val="60000"/>
                    <a:lumOff val="40000"/>
                  </a:schemeClr>
                </a:solidFill>
                <a:cs typeface="Calibri"/>
              </a:rPr>
              <a:t>Duke University Masters in Interdisciplinary Science / Statistics</a:t>
            </a:r>
          </a:p>
        </p:txBody>
      </p:sp>
      <p:pic>
        <p:nvPicPr>
          <p:cNvPr id="5" name="Graphic 4" descr="Weights Uneven outline">
            <a:extLst>
              <a:ext uri="{FF2B5EF4-FFF2-40B4-BE49-F238E27FC236}">
                <a16:creationId xmlns:a16="http://schemas.microsoft.com/office/drawing/2014/main" id="{C0E53C7E-FB5B-0C67-50EB-076103851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21" name="Straight Connector 11">
            <a:extLst>
              <a:ext uri="{FF2B5EF4-FFF2-40B4-BE49-F238E27FC236}">
                <a16:creationId xmlns:a16="http://schemas.microsoft.com/office/drawing/2014/main" id="{A78BD527-2AAA-4E23-8975-5B200393A1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C8FF-6096-E0BF-3148-D48591826E0F}"/>
              </a:ext>
            </a:extLst>
          </p:cNvPr>
          <p:cNvSpPr>
            <a:spLocks noGrp="1"/>
          </p:cNvSpPr>
          <p:nvPr>
            <p:ph type="title"/>
          </p:nvPr>
        </p:nvSpPr>
        <p:spPr/>
        <p:txBody>
          <a:bodyPr/>
          <a:lstStyle/>
          <a:p>
            <a:r>
              <a:rPr lang="en-US"/>
              <a:t>SENTENCING Range</a:t>
            </a:r>
          </a:p>
        </p:txBody>
      </p:sp>
      <p:pic>
        <p:nvPicPr>
          <p:cNvPr id="4" name="Picture 4">
            <a:extLst>
              <a:ext uri="{FF2B5EF4-FFF2-40B4-BE49-F238E27FC236}">
                <a16:creationId xmlns:a16="http://schemas.microsoft.com/office/drawing/2014/main" id="{342041DF-A2C3-72E5-992B-67837DE4CF75}"/>
              </a:ext>
            </a:extLst>
          </p:cNvPr>
          <p:cNvPicPr>
            <a:picLocks noChangeAspect="1"/>
          </p:cNvPicPr>
          <p:nvPr/>
        </p:nvPicPr>
        <p:blipFill>
          <a:blip r:embed="rId3"/>
          <a:stretch>
            <a:fillRect/>
          </a:stretch>
        </p:blipFill>
        <p:spPr>
          <a:xfrm>
            <a:off x="701160" y="2176561"/>
            <a:ext cx="6257522" cy="4030799"/>
          </a:xfrm>
          <a:prstGeom prst="rect">
            <a:avLst/>
          </a:prstGeom>
        </p:spPr>
      </p:pic>
      <p:pic>
        <p:nvPicPr>
          <p:cNvPr id="7" name="Picture 7">
            <a:extLst>
              <a:ext uri="{FF2B5EF4-FFF2-40B4-BE49-F238E27FC236}">
                <a16:creationId xmlns:a16="http://schemas.microsoft.com/office/drawing/2014/main" id="{AEF9646F-E318-D371-71D1-F1C00141FC0F}"/>
              </a:ext>
            </a:extLst>
          </p:cNvPr>
          <p:cNvPicPr>
            <a:picLocks noChangeAspect="1"/>
          </p:cNvPicPr>
          <p:nvPr/>
        </p:nvPicPr>
        <p:blipFill>
          <a:blip r:embed="rId4"/>
          <a:stretch>
            <a:fillRect/>
          </a:stretch>
        </p:blipFill>
        <p:spPr>
          <a:xfrm>
            <a:off x="7255790" y="1656104"/>
            <a:ext cx="3789336" cy="2422164"/>
          </a:xfrm>
          <a:prstGeom prst="rect">
            <a:avLst/>
          </a:prstGeom>
        </p:spPr>
      </p:pic>
      <p:pic>
        <p:nvPicPr>
          <p:cNvPr id="8" name="Picture 8" descr="Chart&#10;&#10;Description automatically generated">
            <a:extLst>
              <a:ext uri="{FF2B5EF4-FFF2-40B4-BE49-F238E27FC236}">
                <a16:creationId xmlns:a16="http://schemas.microsoft.com/office/drawing/2014/main" id="{160AD604-C983-BDA6-D78B-275C0CACCD01}"/>
              </a:ext>
            </a:extLst>
          </p:cNvPr>
          <p:cNvPicPr>
            <a:picLocks noChangeAspect="1"/>
          </p:cNvPicPr>
          <p:nvPr/>
        </p:nvPicPr>
        <p:blipFill>
          <a:blip r:embed="rId5"/>
          <a:stretch>
            <a:fillRect/>
          </a:stretch>
        </p:blipFill>
        <p:spPr>
          <a:xfrm>
            <a:off x="7255790" y="4110003"/>
            <a:ext cx="3789334" cy="2435078"/>
          </a:xfrm>
          <a:prstGeom prst="rect">
            <a:avLst/>
          </a:prstGeom>
        </p:spPr>
      </p:pic>
      <p:sp>
        <p:nvSpPr>
          <p:cNvPr id="9" name="TextBox 8">
            <a:extLst>
              <a:ext uri="{FF2B5EF4-FFF2-40B4-BE49-F238E27FC236}">
                <a16:creationId xmlns:a16="http://schemas.microsoft.com/office/drawing/2014/main" id="{A77D96F6-8158-5B06-C498-F7BD053D0D81}"/>
              </a:ext>
            </a:extLst>
          </p:cNvPr>
          <p:cNvSpPr txBox="1"/>
          <p:nvPr/>
        </p:nvSpPr>
        <p:spPr>
          <a:xfrm>
            <a:off x="1201119" y="1808134"/>
            <a:ext cx="4972371" cy="369332"/>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Aggregated Level</a:t>
            </a:r>
          </a:p>
        </p:txBody>
      </p:sp>
      <p:sp>
        <p:nvSpPr>
          <p:cNvPr id="10" name="TextBox 9">
            <a:extLst>
              <a:ext uri="{FF2B5EF4-FFF2-40B4-BE49-F238E27FC236}">
                <a16:creationId xmlns:a16="http://schemas.microsoft.com/office/drawing/2014/main" id="{5133A53F-ED19-F634-66D1-06FD28A5F3D4}"/>
              </a:ext>
            </a:extLst>
          </p:cNvPr>
          <p:cNvSpPr txBox="1"/>
          <p:nvPr/>
        </p:nvSpPr>
        <p:spPr>
          <a:xfrm>
            <a:off x="7490847" y="1059049"/>
            <a:ext cx="3099662" cy="382247"/>
          </a:xfrm>
          <a:prstGeom prst="rect">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County Level</a:t>
            </a:r>
          </a:p>
        </p:txBody>
      </p:sp>
      <p:sp>
        <p:nvSpPr>
          <p:cNvPr id="3" name="Triangle 2">
            <a:extLst>
              <a:ext uri="{FF2B5EF4-FFF2-40B4-BE49-F238E27FC236}">
                <a16:creationId xmlns:a16="http://schemas.microsoft.com/office/drawing/2014/main" id="{86BFB3B0-8AB5-C8D2-84F0-386510D4107C}"/>
              </a:ext>
            </a:extLst>
          </p:cNvPr>
          <p:cNvSpPr/>
          <p:nvPr/>
        </p:nvSpPr>
        <p:spPr>
          <a:xfrm>
            <a:off x="5543548" y="5729283"/>
            <a:ext cx="452439" cy="478077"/>
          </a:xfrm>
          <a:prstGeom prst="triangle">
            <a:avLst/>
          </a:prstGeom>
          <a:solidFill>
            <a:srgbClr val="AE3194"/>
          </a:solidFill>
          <a:ln>
            <a:solidFill>
              <a:srgbClr val="AE3194"/>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N"/>
          </a:p>
        </p:txBody>
      </p:sp>
      <p:sp>
        <p:nvSpPr>
          <p:cNvPr id="5" name="TextBox 4">
            <a:extLst>
              <a:ext uri="{FF2B5EF4-FFF2-40B4-BE49-F238E27FC236}">
                <a16:creationId xmlns:a16="http://schemas.microsoft.com/office/drawing/2014/main" id="{46EB395A-9CC7-84F6-23A6-6A03D6816EBC}"/>
              </a:ext>
            </a:extLst>
          </p:cNvPr>
          <p:cNvSpPr txBox="1"/>
          <p:nvPr/>
        </p:nvSpPr>
        <p:spPr>
          <a:xfrm>
            <a:off x="12304888" y="70555"/>
            <a:ext cx="1523999" cy="67451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03A59D86-D1DA-44B9-7AB6-9901EAE40EC7}"/>
              </a:ext>
            </a:extLst>
          </p:cNvPr>
          <p:cNvSpPr txBox="1"/>
          <p:nvPr/>
        </p:nvSpPr>
        <p:spPr>
          <a:xfrm>
            <a:off x="12276666" y="550333"/>
            <a:ext cx="1552222"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If we plot the distribution of these five ranges at the </a:t>
            </a:r>
            <a:r>
              <a:rPr lang="en-US" sz="1200" err="1">
                <a:solidFill>
                  <a:schemeClr val="bg1"/>
                </a:solidFill>
              </a:rPr>
              <a:t>aggragated</a:t>
            </a:r>
            <a:r>
              <a:rPr lang="en-US" sz="1200">
                <a:solidFill>
                  <a:schemeClr val="bg1"/>
                </a:solidFill>
              </a:rPr>
              <a:t> level, it will look like this. It's not quite normal, as there are significant portion of cases fall into the over-sentencing bucket (nearly 20%). So the system is actually over-punitive. Furthermore, if we segment it to county level,  we can see there are a lot variations as well. These are two counties in NC, the distribution looks very different. </a:t>
            </a:r>
          </a:p>
          <a:p>
            <a:r>
              <a:rPr lang="en-US" sz="1200">
                <a:solidFill>
                  <a:schemeClr val="bg1"/>
                </a:solidFill>
              </a:rPr>
              <a:t>As I said, the system looks over-punitive overall, so for now, let's focus on this over-sentencing range and the geographical variations.</a:t>
            </a:r>
          </a:p>
        </p:txBody>
      </p:sp>
    </p:spTree>
    <p:extLst>
      <p:ext uri="{BB962C8B-B14F-4D97-AF65-F5344CB8AC3E}">
        <p14:creationId xmlns:p14="http://schemas.microsoft.com/office/powerpoint/2010/main" val="399056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3" grpId="0" animBg="1"/>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9">
            <a:extLst>
              <a:ext uri="{FF2B5EF4-FFF2-40B4-BE49-F238E27FC236}">
                <a16:creationId xmlns:a16="http://schemas.microsoft.com/office/drawing/2014/main" id="{295F892B-4B3F-4366-B60F-FADA3288E8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Rectangle 11">
            <a:extLst>
              <a:ext uri="{FF2B5EF4-FFF2-40B4-BE49-F238E27FC236}">
                <a16:creationId xmlns:a16="http://schemas.microsoft.com/office/drawing/2014/main" id="{C6E9D1CE-857B-4861-B466-BD655344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Rectangle 13">
            <a:extLst>
              <a:ext uri="{FF2B5EF4-FFF2-40B4-BE49-F238E27FC236}">
                <a16:creationId xmlns:a16="http://schemas.microsoft.com/office/drawing/2014/main" id="{F96EAFEF-F9B8-418E-8F0D-DC9068A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hart&#10;&#10;Description automatically generated">
            <a:extLst>
              <a:ext uri="{FF2B5EF4-FFF2-40B4-BE49-F238E27FC236}">
                <a16:creationId xmlns:a16="http://schemas.microsoft.com/office/drawing/2014/main" id="{B77F97BC-0803-2E29-C475-23DF7C7809B8}"/>
              </a:ext>
            </a:extLst>
          </p:cNvPr>
          <p:cNvPicPr>
            <a:picLocks noChangeAspect="1"/>
          </p:cNvPicPr>
          <p:nvPr/>
        </p:nvPicPr>
        <p:blipFill rotWithShape="1">
          <a:blip r:embed="rId2"/>
          <a:srcRect l="11785" t="25281" r="14057" b="29438"/>
          <a:stretch/>
        </p:blipFill>
        <p:spPr>
          <a:xfrm>
            <a:off x="208072" y="1427910"/>
            <a:ext cx="6441183" cy="2948932"/>
          </a:xfrm>
          <a:prstGeom prst="rect">
            <a:avLst/>
          </a:prstGeom>
        </p:spPr>
      </p:pic>
      <p:sp>
        <p:nvSpPr>
          <p:cNvPr id="36" name="Rectangle 15">
            <a:extLst>
              <a:ext uri="{FF2B5EF4-FFF2-40B4-BE49-F238E27FC236}">
                <a16:creationId xmlns:a16="http://schemas.microsoft.com/office/drawing/2014/main" id="{F829A8C1-4266-4BE0-8978-ABDFCC673B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75" y="4676775"/>
            <a:ext cx="10917644" cy="1546950"/>
          </a:xfrm>
          <a:prstGeom prst="rect">
            <a:avLst/>
          </a:prstGeom>
          <a:solidFill>
            <a:srgbClr val="6847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AB753-2819-7759-27BA-A50272B60079}"/>
              </a:ext>
            </a:extLst>
          </p:cNvPr>
          <p:cNvSpPr>
            <a:spLocks noGrp="1"/>
          </p:cNvSpPr>
          <p:nvPr>
            <p:ph type="title"/>
          </p:nvPr>
        </p:nvSpPr>
        <p:spPr>
          <a:xfrm>
            <a:off x="952500" y="4773068"/>
            <a:ext cx="7277100" cy="1354365"/>
          </a:xfrm>
        </p:spPr>
        <p:txBody>
          <a:bodyPr vert="horz" lIns="91440" tIns="45720" rIns="91440" bIns="45720" rtlCol="0" anchor="ctr">
            <a:normAutofit/>
          </a:bodyPr>
          <a:lstStyle/>
          <a:p>
            <a:pPr algn="r"/>
            <a:r>
              <a:rPr lang="en-US" spc="200">
                <a:solidFill>
                  <a:srgbClr val="FFFFFF"/>
                </a:solidFill>
              </a:rPr>
              <a:t>...Over sentenced</a:t>
            </a:r>
          </a:p>
        </p:txBody>
      </p:sp>
      <p:cxnSp>
        <p:nvCxnSpPr>
          <p:cNvPr id="37" name="Straight Connector 17">
            <a:extLst>
              <a:ext uri="{FF2B5EF4-FFF2-40B4-BE49-F238E27FC236}">
                <a16:creationId xmlns:a16="http://schemas.microsoft.com/office/drawing/2014/main" id="{D19BA95A-8F9A-4FBB-9CB4-C1795477AC6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4993050"/>
            <a:ext cx="0" cy="914400"/>
          </a:xfrm>
          <a:prstGeom prst="line">
            <a:avLst/>
          </a:prstGeom>
          <a:ln w="19050">
            <a:solidFill>
              <a:srgbClr val="8767B9"/>
            </a:solidFill>
          </a:ln>
        </p:spPr>
        <p:style>
          <a:lnRef idx="1">
            <a:schemeClr val="accent1"/>
          </a:lnRef>
          <a:fillRef idx="0">
            <a:schemeClr val="accent1"/>
          </a:fillRef>
          <a:effectRef idx="0">
            <a:schemeClr val="accent1"/>
          </a:effectRef>
          <a:fontRef idx="minor">
            <a:schemeClr val="tx1"/>
          </a:fontRef>
        </p:style>
      </p:cxnSp>
      <p:pic>
        <p:nvPicPr>
          <p:cNvPr id="6" name="Picture 6" descr="A picture containing diagram&#10;&#10;Description automatically generated">
            <a:extLst>
              <a:ext uri="{FF2B5EF4-FFF2-40B4-BE49-F238E27FC236}">
                <a16:creationId xmlns:a16="http://schemas.microsoft.com/office/drawing/2014/main" id="{B8DC2A69-3375-8729-C987-3671694F264A}"/>
              </a:ext>
            </a:extLst>
          </p:cNvPr>
          <p:cNvPicPr>
            <a:picLocks noChangeAspect="1"/>
          </p:cNvPicPr>
          <p:nvPr/>
        </p:nvPicPr>
        <p:blipFill rotWithShape="1">
          <a:blip r:embed="rId3"/>
          <a:srcRect l="12893" t="20376" r="14951" b="29769"/>
          <a:stretch/>
        </p:blipFill>
        <p:spPr>
          <a:xfrm>
            <a:off x="6143978" y="1202342"/>
            <a:ext cx="6045086" cy="3134131"/>
          </a:xfrm>
          <a:prstGeom prst="rect">
            <a:avLst/>
          </a:prstGeom>
        </p:spPr>
      </p:pic>
      <p:sp>
        <p:nvSpPr>
          <p:cNvPr id="7" name="TextBox 6">
            <a:extLst>
              <a:ext uri="{FF2B5EF4-FFF2-40B4-BE49-F238E27FC236}">
                <a16:creationId xmlns:a16="http://schemas.microsoft.com/office/drawing/2014/main" id="{722B085D-EA6B-9A04-A1E7-C294ADEFB319}"/>
              </a:ext>
            </a:extLst>
          </p:cNvPr>
          <p:cNvSpPr txBox="1"/>
          <p:nvPr/>
        </p:nvSpPr>
        <p:spPr>
          <a:xfrm>
            <a:off x="8956729" y="5204847"/>
            <a:ext cx="22730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Urban vs. Rural</a:t>
            </a:r>
          </a:p>
        </p:txBody>
      </p:sp>
      <p:sp>
        <p:nvSpPr>
          <p:cNvPr id="9" name="TextBox 8">
            <a:extLst>
              <a:ext uri="{FF2B5EF4-FFF2-40B4-BE49-F238E27FC236}">
                <a16:creationId xmlns:a16="http://schemas.microsoft.com/office/drawing/2014/main" id="{06066978-820D-8E61-C0F2-917A6BE47913}"/>
              </a:ext>
            </a:extLst>
          </p:cNvPr>
          <p:cNvSpPr txBox="1"/>
          <p:nvPr/>
        </p:nvSpPr>
        <p:spPr>
          <a:xfrm>
            <a:off x="9082548" y="2716162"/>
            <a:ext cx="7087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Raleigh</a:t>
            </a:r>
          </a:p>
        </p:txBody>
      </p:sp>
      <p:sp>
        <p:nvSpPr>
          <p:cNvPr id="13" name="TextBox 12">
            <a:extLst>
              <a:ext uri="{FF2B5EF4-FFF2-40B4-BE49-F238E27FC236}">
                <a16:creationId xmlns:a16="http://schemas.microsoft.com/office/drawing/2014/main" id="{5D1E5897-4AFF-C0F2-116F-729FA6F18BE6}"/>
              </a:ext>
            </a:extLst>
          </p:cNvPr>
          <p:cNvSpPr txBox="1"/>
          <p:nvPr/>
        </p:nvSpPr>
        <p:spPr>
          <a:xfrm>
            <a:off x="8050161" y="3326581"/>
            <a:ext cx="708741"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
              <a:t>Charlotte</a:t>
            </a:r>
          </a:p>
        </p:txBody>
      </p:sp>
    </p:spTree>
    <p:extLst>
      <p:ext uri="{BB962C8B-B14F-4D97-AF65-F5344CB8AC3E}">
        <p14:creationId xmlns:p14="http://schemas.microsoft.com/office/powerpoint/2010/main" val="1789719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ppt_x</p:attrName>
                                        </p:attrNameLst>
                                      </p:cBhvr>
                                      <p:tavLst>
                                        <p:tav tm="0">
                                          <p:val>
                                            <p:strVal val="#ppt_x-#ppt_w*1.125000"/>
                                          </p:val>
                                        </p:tav>
                                        <p:tav tm="100000">
                                          <p:val>
                                            <p:strVal val="#ppt_x"/>
                                          </p:val>
                                        </p:tav>
                                      </p:tavLst>
                                    </p:anim>
                                    <p:animEffect transition="in" filter="wipe(right)">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33">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8" name="Rectangle 35">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37">
            <a:extLst>
              <a:ext uri="{FF2B5EF4-FFF2-40B4-BE49-F238E27FC236}">
                <a16:creationId xmlns:a16="http://schemas.microsoft.com/office/drawing/2014/main" id="{3BC4B3A0-3938-4EC0-A6FC-8CEDDB5206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9">
            <a:extLst>
              <a:ext uri="{FF2B5EF4-FFF2-40B4-BE49-F238E27FC236}">
                <a16:creationId xmlns:a16="http://schemas.microsoft.com/office/drawing/2014/main" id="{F7521677-ED76-46E9-872D-BFC3998DE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5F7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040EE-54CE-B5B7-FEB7-6C496CB2A723}"/>
              </a:ext>
            </a:extLst>
          </p:cNvPr>
          <p:cNvSpPr>
            <a:spLocks noGrp="1"/>
          </p:cNvSpPr>
          <p:nvPr>
            <p:ph type="title"/>
          </p:nvPr>
        </p:nvSpPr>
        <p:spPr>
          <a:xfrm>
            <a:off x="-217032" y="640081"/>
            <a:ext cx="4208656" cy="2906684"/>
          </a:xfrm>
        </p:spPr>
        <p:txBody>
          <a:bodyPr vert="horz" lIns="91440" tIns="45720" rIns="91440" bIns="45720" rtlCol="0" anchor="b">
            <a:normAutofit/>
          </a:bodyPr>
          <a:lstStyle/>
          <a:p>
            <a:pPr algn="r"/>
            <a:r>
              <a:rPr lang="en-US" altLang="zh-CN" sz="4400" spc="200">
                <a:solidFill>
                  <a:srgbClr val="FFFFFF"/>
                </a:solidFill>
              </a:rPr>
              <a:t>Break down by race…</a:t>
            </a:r>
            <a:endParaRPr lang="en-US" sz="4400" spc="200">
              <a:solidFill>
                <a:srgbClr val="FFFFFF"/>
              </a:solidFill>
            </a:endParaRPr>
          </a:p>
        </p:txBody>
      </p:sp>
      <p:cxnSp>
        <p:nvCxnSpPr>
          <p:cNvPr id="51" name="Straight Connector 41">
            <a:extLst>
              <a:ext uri="{FF2B5EF4-FFF2-40B4-BE49-F238E27FC236}">
                <a16:creationId xmlns:a16="http://schemas.microsoft.com/office/drawing/2014/main" id="{96C6E9B3-1D36-403B-BFB4-D168E11FE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rgbClr val="76D3BD"/>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D154714-9D08-F453-2C91-6FA33858333B}"/>
              </a:ext>
            </a:extLst>
          </p:cNvPr>
          <p:cNvSpPr/>
          <p:nvPr/>
        </p:nvSpPr>
        <p:spPr>
          <a:xfrm>
            <a:off x="4331583" y="0"/>
            <a:ext cx="13401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67D68F0-5976-EEED-6C00-0A192E2D22E3}"/>
              </a:ext>
            </a:extLst>
          </p:cNvPr>
          <p:cNvSpPr txBox="1"/>
          <p:nvPr/>
        </p:nvSpPr>
        <p:spPr>
          <a:xfrm>
            <a:off x="478802" y="3981850"/>
            <a:ext cx="3706270"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Percentage Difference  </a:t>
            </a:r>
          </a:p>
          <a:p>
            <a:pPr algn="ctr"/>
            <a:r>
              <a:rPr lang="en-US"/>
              <a:t>=</a:t>
            </a:r>
          </a:p>
          <a:p>
            <a:pPr algn="ctr"/>
            <a:r>
              <a:rPr lang="en-US"/>
              <a:t> % of Black defendants - % of White defendants </a:t>
            </a:r>
            <a:r>
              <a:rPr lang="en-US">
                <a:ea typeface="+mn-lt"/>
                <a:cs typeface="+mn-lt"/>
              </a:rPr>
              <a:t>in over-sentencing range</a:t>
            </a:r>
          </a:p>
          <a:p>
            <a:pPr algn="ctr"/>
            <a:endParaRPr lang="en-US" sz="1600"/>
          </a:p>
          <a:p>
            <a:pPr algn="ctr"/>
            <a:r>
              <a:rPr lang="en-US" sz="1600"/>
              <a:t>(normalized by population distribution)</a:t>
            </a:r>
          </a:p>
        </p:txBody>
      </p:sp>
      <p:sp>
        <p:nvSpPr>
          <p:cNvPr id="5" name="Rectangle 4">
            <a:extLst>
              <a:ext uri="{FF2B5EF4-FFF2-40B4-BE49-F238E27FC236}">
                <a16:creationId xmlns:a16="http://schemas.microsoft.com/office/drawing/2014/main" id="{755DB079-5616-FBDD-769B-F723BF523D1F}"/>
              </a:ext>
            </a:extLst>
          </p:cNvPr>
          <p:cNvSpPr/>
          <p:nvPr/>
        </p:nvSpPr>
        <p:spPr>
          <a:xfrm>
            <a:off x="10905695" y="-30906"/>
            <a:ext cx="1413163" cy="688890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7" descr="A picture containing text&#10;&#10;Description automatically generated">
            <a:extLst>
              <a:ext uri="{FF2B5EF4-FFF2-40B4-BE49-F238E27FC236}">
                <a16:creationId xmlns:a16="http://schemas.microsoft.com/office/drawing/2014/main" id="{697B1950-4BED-1269-26C4-1E15ED3B348C}"/>
              </a:ext>
            </a:extLst>
          </p:cNvPr>
          <p:cNvPicPr>
            <a:picLocks noChangeAspect="1"/>
          </p:cNvPicPr>
          <p:nvPr/>
        </p:nvPicPr>
        <p:blipFill rotWithShape="1">
          <a:blip r:embed="rId3"/>
          <a:srcRect l="10318" t="25767" r="13546" b="27247"/>
          <a:stretch/>
        </p:blipFill>
        <p:spPr>
          <a:xfrm>
            <a:off x="4663873" y="3451006"/>
            <a:ext cx="7393088" cy="3408960"/>
          </a:xfrm>
          <a:prstGeom prst="rect">
            <a:avLst/>
          </a:prstGeom>
        </p:spPr>
      </p:pic>
      <p:pic>
        <p:nvPicPr>
          <p:cNvPr id="4" name="Picture 4" descr="A picture containing chart&#10;&#10;Description automatically generated">
            <a:extLst>
              <a:ext uri="{FF2B5EF4-FFF2-40B4-BE49-F238E27FC236}">
                <a16:creationId xmlns:a16="http://schemas.microsoft.com/office/drawing/2014/main" id="{EF1BB395-A6EC-864B-A4F6-4A0BA742DCB1}"/>
              </a:ext>
            </a:extLst>
          </p:cNvPr>
          <p:cNvPicPr>
            <a:picLocks noChangeAspect="1"/>
          </p:cNvPicPr>
          <p:nvPr/>
        </p:nvPicPr>
        <p:blipFill rotWithShape="1">
          <a:blip r:embed="rId4"/>
          <a:srcRect l="11785" t="25281" r="14057" b="29438"/>
          <a:stretch/>
        </p:blipFill>
        <p:spPr>
          <a:xfrm>
            <a:off x="5005609" y="435626"/>
            <a:ext cx="6960303" cy="3183133"/>
          </a:xfrm>
          <a:prstGeom prst="rect">
            <a:avLst/>
          </a:prstGeom>
        </p:spPr>
      </p:pic>
    </p:spTree>
    <p:extLst>
      <p:ext uri="{BB962C8B-B14F-4D97-AF65-F5344CB8AC3E}">
        <p14:creationId xmlns:p14="http://schemas.microsoft.com/office/powerpoint/2010/main" val="3550345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1">
            <a:extLst>
              <a:ext uri="{FF2B5EF4-FFF2-40B4-BE49-F238E27FC236}">
                <a16:creationId xmlns:a16="http://schemas.microsoft.com/office/drawing/2014/main" id="{44B8EEB3-5697-C486-9921-320DC763C5FC}"/>
              </a:ext>
            </a:extLst>
          </p:cNvPr>
          <p:cNvGraphicFramePr/>
          <p:nvPr/>
        </p:nvGraphicFramePr>
        <p:xfrm>
          <a:off x="3400323" y="151826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6563439-8FF2-E24E-06E7-F78260430996}"/>
              </a:ext>
            </a:extLst>
          </p:cNvPr>
          <p:cNvSpPr>
            <a:spLocks noGrp="1"/>
          </p:cNvSpPr>
          <p:nvPr>
            <p:ph type="title"/>
          </p:nvPr>
        </p:nvSpPr>
        <p:spPr/>
        <p:txBody>
          <a:bodyPr>
            <a:normAutofit/>
          </a:bodyPr>
          <a:lstStyle/>
          <a:p>
            <a:r>
              <a:rPr lang="en-US"/>
              <a:t>How can we quantify racial/gender bias?</a:t>
            </a:r>
          </a:p>
        </p:txBody>
      </p:sp>
      <p:grpSp>
        <p:nvGrpSpPr>
          <p:cNvPr id="13" name="Group 12">
            <a:extLst>
              <a:ext uri="{FF2B5EF4-FFF2-40B4-BE49-F238E27FC236}">
                <a16:creationId xmlns:a16="http://schemas.microsoft.com/office/drawing/2014/main" id="{6748CEAD-5981-0345-6782-BF95DEBDBBC5}"/>
              </a:ext>
            </a:extLst>
          </p:cNvPr>
          <p:cNvGrpSpPr/>
          <p:nvPr/>
        </p:nvGrpSpPr>
        <p:grpSpPr>
          <a:xfrm>
            <a:off x="1905740" y="2533265"/>
            <a:ext cx="1492209" cy="1508596"/>
            <a:chOff x="1331649" y="2503503"/>
            <a:chExt cx="1188720" cy="1188720"/>
          </a:xfrm>
          <a:solidFill>
            <a:schemeClr val="accent2">
              <a:lumMod val="75000"/>
            </a:schemeClr>
          </a:solidFill>
          <a:effectLst>
            <a:outerShdw blurRad="50800" dist="38100" dir="2700000" algn="tl" rotWithShape="0">
              <a:prstClr val="black">
                <a:alpha val="40000"/>
              </a:prstClr>
            </a:outerShdw>
          </a:effectLst>
        </p:grpSpPr>
        <p:sp>
          <p:nvSpPr>
            <p:cNvPr id="10" name="Oval 9">
              <a:extLst>
                <a:ext uri="{FF2B5EF4-FFF2-40B4-BE49-F238E27FC236}">
                  <a16:creationId xmlns:a16="http://schemas.microsoft.com/office/drawing/2014/main" id="{BC5EDA21-AC4D-D4ED-9176-53DB8FBEB384}"/>
                </a:ext>
              </a:extLst>
            </p:cNvPr>
            <p:cNvSpPr/>
            <p:nvPr/>
          </p:nvSpPr>
          <p:spPr>
            <a:xfrm>
              <a:off x="1331649" y="2503503"/>
              <a:ext cx="1188720" cy="1188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olice male with solid fill">
              <a:extLst>
                <a:ext uri="{FF2B5EF4-FFF2-40B4-BE49-F238E27FC236}">
                  <a16:creationId xmlns:a16="http://schemas.microsoft.com/office/drawing/2014/main" id="{3C97C01A-5C86-D980-541E-07AE851F7C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8809" y="2640663"/>
              <a:ext cx="914400" cy="914400"/>
            </a:xfrm>
            <a:prstGeom prst="rect">
              <a:avLst/>
            </a:prstGeom>
          </p:spPr>
        </p:pic>
      </p:grpSp>
      <p:grpSp>
        <p:nvGrpSpPr>
          <p:cNvPr id="16" name="Group 15">
            <a:extLst>
              <a:ext uri="{FF2B5EF4-FFF2-40B4-BE49-F238E27FC236}">
                <a16:creationId xmlns:a16="http://schemas.microsoft.com/office/drawing/2014/main" id="{4CD31F21-765C-E0C6-50CB-BF88C2158093}"/>
              </a:ext>
            </a:extLst>
          </p:cNvPr>
          <p:cNvGrpSpPr/>
          <p:nvPr/>
        </p:nvGrpSpPr>
        <p:grpSpPr>
          <a:xfrm>
            <a:off x="7988559" y="2516877"/>
            <a:ext cx="1516789" cy="1524983"/>
            <a:chOff x="4789031" y="2878540"/>
            <a:chExt cx="1005840" cy="1005840"/>
          </a:xfrm>
          <a:solidFill>
            <a:schemeClr val="accent2">
              <a:lumMod val="75000"/>
            </a:schemeClr>
          </a:solidFill>
          <a:effectLst>
            <a:outerShdw blurRad="50800" dist="38100" dir="2700000" algn="tl" rotWithShape="0">
              <a:prstClr val="black">
                <a:alpha val="40000"/>
              </a:prstClr>
            </a:outerShdw>
          </a:effectLst>
        </p:grpSpPr>
        <p:sp>
          <p:nvSpPr>
            <p:cNvPr id="15" name="Oval 14">
              <a:extLst>
                <a:ext uri="{FF2B5EF4-FFF2-40B4-BE49-F238E27FC236}">
                  <a16:creationId xmlns:a16="http://schemas.microsoft.com/office/drawing/2014/main" id="{FCA68BE7-3275-D06A-4EF8-A3BFDB81D0C3}"/>
                </a:ext>
              </a:extLst>
            </p:cNvPr>
            <p:cNvSpPr/>
            <p:nvPr/>
          </p:nvSpPr>
          <p:spPr>
            <a:xfrm>
              <a:off x="4789031" y="2878540"/>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Judge female with solid fill">
              <a:extLst>
                <a:ext uri="{FF2B5EF4-FFF2-40B4-BE49-F238E27FC236}">
                  <a16:creationId xmlns:a16="http://schemas.microsoft.com/office/drawing/2014/main" id="{1E3D360D-33AE-F800-5480-893362124C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03331" y="2992840"/>
              <a:ext cx="777240" cy="777240"/>
            </a:xfrm>
            <a:prstGeom prst="rect">
              <a:avLst/>
            </a:prstGeom>
          </p:spPr>
        </p:pic>
      </p:grpSp>
      <p:grpSp>
        <p:nvGrpSpPr>
          <p:cNvPr id="17" name="Group 16">
            <a:extLst>
              <a:ext uri="{FF2B5EF4-FFF2-40B4-BE49-F238E27FC236}">
                <a16:creationId xmlns:a16="http://schemas.microsoft.com/office/drawing/2014/main" id="{795BEFBE-3BB3-9601-EF0A-7DCA17DE9D2F}"/>
              </a:ext>
            </a:extLst>
          </p:cNvPr>
          <p:cNvGrpSpPr/>
          <p:nvPr/>
        </p:nvGrpSpPr>
        <p:grpSpPr>
          <a:xfrm>
            <a:off x="4936778" y="2549652"/>
            <a:ext cx="1500402" cy="1508596"/>
            <a:chOff x="2480044" y="2143812"/>
            <a:chExt cx="1005840" cy="1005840"/>
          </a:xfrm>
          <a:solidFill>
            <a:schemeClr val="accent2">
              <a:lumMod val="75000"/>
            </a:schemeClr>
          </a:solidFill>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A5BC69C1-C9C7-291B-8F23-3C0564C82A08}"/>
                </a:ext>
              </a:extLst>
            </p:cNvPr>
            <p:cNvSpPr/>
            <p:nvPr/>
          </p:nvSpPr>
          <p:spPr>
            <a:xfrm>
              <a:off x="2480044" y="2143812"/>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Judge male with solid fill">
              <a:extLst>
                <a:ext uri="{FF2B5EF4-FFF2-40B4-BE49-F238E27FC236}">
                  <a16:creationId xmlns:a16="http://schemas.microsoft.com/office/drawing/2014/main" id="{C2ED0733-FDF1-1115-E045-C23A378BA3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94344" y="2258111"/>
              <a:ext cx="777240" cy="777240"/>
            </a:xfrm>
            <a:prstGeom prst="rect">
              <a:avLst/>
            </a:prstGeom>
          </p:spPr>
        </p:pic>
      </p:grpSp>
      <p:sp>
        <p:nvSpPr>
          <p:cNvPr id="4" name="TextBox 3">
            <a:extLst>
              <a:ext uri="{FF2B5EF4-FFF2-40B4-BE49-F238E27FC236}">
                <a16:creationId xmlns:a16="http://schemas.microsoft.com/office/drawing/2014/main" id="{78550EC3-3350-5E13-CA14-C57E5BB6A09F}"/>
              </a:ext>
            </a:extLst>
          </p:cNvPr>
          <p:cNvSpPr txBox="1"/>
          <p:nvPr/>
        </p:nvSpPr>
        <p:spPr>
          <a:xfrm>
            <a:off x="1124253" y="4408129"/>
            <a:ext cx="2916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 is arrested?</a:t>
            </a:r>
          </a:p>
        </p:txBody>
      </p:sp>
      <p:sp>
        <p:nvSpPr>
          <p:cNvPr id="6" name="TextBox 5">
            <a:extLst>
              <a:ext uri="{FF2B5EF4-FFF2-40B4-BE49-F238E27FC236}">
                <a16:creationId xmlns:a16="http://schemas.microsoft.com/office/drawing/2014/main" id="{17F05BAC-2E18-C938-367B-FDC7D52BD3D7}"/>
              </a:ext>
            </a:extLst>
          </p:cNvPr>
          <p:cNvSpPr txBox="1"/>
          <p:nvPr/>
        </p:nvSpPr>
        <p:spPr>
          <a:xfrm>
            <a:off x="4310743" y="4386862"/>
            <a:ext cx="2817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Whose charges are dropped/changed?</a:t>
            </a:r>
          </a:p>
        </p:txBody>
      </p:sp>
      <p:sp>
        <p:nvSpPr>
          <p:cNvPr id="8" name="TextBox 7">
            <a:extLst>
              <a:ext uri="{FF2B5EF4-FFF2-40B4-BE49-F238E27FC236}">
                <a16:creationId xmlns:a16="http://schemas.microsoft.com/office/drawing/2014/main" id="{EDAD946B-8E9F-29A1-8444-AF5EBC0B7330}"/>
              </a:ext>
            </a:extLst>
          </p:cNvPr>
          <p:cNvSpPr txBox="1"/>
          <p:nvPr/>
        </p:nvSpPr>
        <p:spPr>
          <a:xfrm>
            <a:off x="7554449" y="4408128"/>
            <a:ext cx="23761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 is sentenced to longer in prison?</a:t>
            </a:r>
          </a:p>
        </p:txBody>
      </p:sp>
      <p:sp>
        <p:nvSpPr>
          <p:cNvPr id="18" name="Frame 17">
            <a:extLst>
              <a:ext uri="{FF2B5EF4-FFF2-40B4-BE49-F238E27FC236}">
                <a16:creationId xmlns:a16="http://schemas.microsoft.com/office/drawing/2014/main" id="{F50AEB94-29AD-EC81-E105-C94B88165FC7}"/>
              </a:ext>
            </a:extLst>
          </p:cNvPr>
          <p:cNvSpPr/>
          <p:nvPr/>
        </p:nvSpPr>
        <p:spPr>
          <a:xfrm>
            <a:off x="4404804" y="2232426"/>
            <a:ext cx="2629813" cy="3067937"/>
          </a:xfrm>
          <a:prstGeom prst="frame">
            <a:avLst>
              <a:gd name="adj1" fmla="val 4873"/>
            </a:avLst>
          </a:prstGeom>
          <a:solidFill>
            <a:srgbClr val="AE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14690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A607-F1B0-4EEC-C131-A0BAC7D7E241}"/>
              </a:ext>
            </a:extLst>
          </p:cNvPr>
          <p:cNvSpPr>
            <a:spLocks noGrp="1"/>
          </p:cNvSpPr>
          <p:nvPr>
            <p:ph type="title"/>
          </p:nvPr>
        </p:nvSpPr>
        <p:spPr/>
        <p:txBody>
          <a:bodyPr/>
          <a:lstStyle/>
          <a:p>
            <a:r>
              <a:rPr lang="en-US"/>
              <a:t>Plea bargain example</a:t>
            </a:r>
          </a:p>
        </p:txBody>
      </p:sp>
      <p:grpSp>
        <p:nvGrpSpPr>
          <p:cNvPr id="10" name="Group 9">
            <a:extLst>
              <a:ext uri="{FF2B5EF4-FFF2-40B4-BE49-F238E27FC236}">
                <a16:creationId xmlns:a16="http://schemas.microsoft.com/office/drawing/2014/main" id="{5DC36EF1-C3D3-D67B-1174-96A7FA017052}"/>
              </a:ext>
            </a:extLst>
          </p:cNvPr>
          <p:cNvGrpSpPr/>
          <p:nvPr/>
        </p:nvGrpSpPr>
        <p:grpSpPr>
          <a:xfrm>
            <a:off x="1535546" y="1798099"/>
            <a:ext cx="9120909" cy="646331"/>
            <a:chOff x="1535546" y="1798099"/>
            <a:chExt cx="9120909" cy="646331"/>
          </a:xfrm>
        </p:grpSpPr>
        <p:pic>
          <p:nvPicPr>
            <p:cNvPr id="3078" name="Picture 6" descr="Sum sign - Free signs icons">
              <a:extLst>
                <a:ext uri="{FF2B5EF4-FFF2-40B4-BE49-F238E27FC236}">
                  <a16:creationId xmlns:a16="http://schemas.microsoft.com/office/drawing/2014/main" id="{9756913E-D819-9889-D32A-80323B898EA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248725" y="1969753"/>
              <a:ext cx="315355" cy="3153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um sign - Free signs icons">
              <a:extLst>
                <a:ext uri="{FF2B5EF4-FFF2-40B4-BE49-F238E27FC236}">
                  <a16:creationId xmlns:a16="http://schemas.microsoft.com/office/drawing/2014/main" id="{F5CE6432-3911-8D71-5821-D446BF6616C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260276" y="1969753"/>
              <a:ext cx="315355" cy="31535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9357F3F-56C6-3D5D-8514-41511A36113E}"/>
                </a:ext>
              </a:extLst>
            </p:cNvPr>
            <p:cNvSpPr txBox="1"/>
            <p:nvPr/>
          </p:nvSpPr>
          <p:spPr>
            <a:xfrm>
              <a:off x="1535546" y="1798099"/>
              <a:ext cx="9120909" cy="646331"/>
            </a:xfrm>
            <a:prstGeom prst="rect">
              <a:avLst/>
            </a:prstGeom>
            <a:noFill/>
          </p:spPr>
          <p:txBody>
            <a:bodyPr wrap="square">
              <a:spAutoFit/>
            </a:bodyPr>
            <a:lstStyle/>
            <a:p>
              <a:pPr algn="ctr"/>
              <a:r>
                <a:rPr lang="el-GR" sz="3600" b="0" i="0">
                  <a:solidFill>
                    <a:srgbClr val="CDCDCD"/>
                  </a:solidFill>
                  <a:effectLst/>
                  <a:latin typeface="Roboto" panose="02000000000000000000" pitchFamily="2" charset="0"/>
                </a:rPr>
                <a:t>Δ</a:t>
              </a:r>
              <a:r>
                <a:rPr lang="en-US" sz="2400" b="0" i="0">
                  <a:effectLst/>
                  <a:latin typeface="Tw Cen MT" panose="020B0602020104020603" pitchFamily="34" charset="77"/>
                </a:rPr>
                <a:t> </a:t>
              </a:r>
              <a:r>
                <a:rPr lang="en-US" sz="2000">
                  <a:latin typeface="Tw Cen MT" panose="020B0602020104020603" pitchFamily="34" charset="77"/>
                </a:rPr>
                <a:t>Severity  =      Convicted offenses rank –      Initial offense rank</a:t>
              </a:r>
            </a:p>
          </p:txBody>
        </p:sp>
      </p:grpSp>
      <p:pic>
        <p:nvPicPr>
          <p:cNvPr id="13" name="Graphic 12" descr="Folder outline">
            <a:extLst>
              <a:ext uri="{FF2B5EF4-FFF2-40B4-BE49-F238E27FC236}">
                <a16:creationId xmlns:a16="http://schemas.microsoft.com/office/drawing/2014/main" id="{6E444C21-58E0-DD49-D2CE-AD43CEED93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801" y="2678542"/>
            <a:ext cx="4257964" cy="4257964"/>
          </a:xfrm>
          <a:prstGeom prst="rect">
            <a:avLst/>
          </a:prstGeom>
        </p:spPr>
      </p:pic>
      <p:pic>
        <p:nvPicPr>
          <p:cNvPr id="14" name="Graphic 13" descr="Folder outline">
            <a:extLst>
              <a:ext uri="{FF2B5EF4-FFF2-40B4-BE49-F238E27FC236}">
                <a16:creationId xmlns:a16="http://schemas.microsoft.com/office/drawing/2014/main" id="{943CDF2E-12DE-5241-DFBB-97144E02AC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86958" y="2678542"/>
            <a:ext cx="4257964" cy="4257964"/>
          </a:xfrm>
          <a:prstGeom prst="rect">
            <a:avLst/>
          </a:prstGeom>
        </p:spPr>
      </p:pic>
      <p:sp>
        <p:nvSpPr>
          <p:cNvPr id="17" name="Oval 16">
            <a:extLst>
              <a:ext uri="{FF2B5EF4-FFF2-40B4-BE49-F238E27FC236}">
                <a16:creationId xmlns:a16="http://schemas.microsoft.com/office/drawing/2014/main" id="{6EC22C6E-8F42-0777-FFC6-3BB2B67CA478}"/>
              </a:ext>
            </a:extLst>
          </p:cNvPr>
          <p:cNvSpPr/>
          <p:nvPr/>
        </p:nvSpPr>
        <p:spPr>
          <a:xfrm>
            <a:off x="868733" y="5290705"/>
            <a:ext cx="1080655" cy="1036782"/>
          </a:xfrm>
          <a:prstGeom prst="ellipse">
            <a:avLst/>
          </a:prstGeom>
          <a:solidFill>
            <a:srgbClr val="D7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Police male with solid fill">
            <a:extLst>
              <a:ext uri="{FF2B5EF4-FFF2-40B4-BE49-F238E27FC236}">
                <a16:creationId xmlns:a16="http://schemas.microsoft.com/office/drawing/2014/main" id="{C2982DBB-BD68-0791-669D-73C85F79AB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1861" y="5351896"/>
            <a:ext cx="914400" cy="914400"/>
          </a:xfrm>
          <a:prstGeom prst="rect">
            <a:avLst/>
          </a:prstGeom>
        </p:spPr>
      </p:pic>
      <p:sp>
        <p:nvSpPr>
          <p:cNvPr id="18" name="Oval 17">
            <a:extLst>
              <a:ext uri="{FF2B5EF4-FFF2-40B4-BE49-F238E27FC236}">
                <a16:creationId xmlns:a16="http://schemas.microsoft.com/office/drawing/2014/main" id="{F3E60C4F-A923-C7B5-0CFE-15B0B3BEB0FD}"/>
              </a:ext>
            </a:extLst>
          </p:cNvPr>
          <p:cNvSpPr/>
          <p:nvPr/>
        </p:nvSpPr>
        <p:spPr>
          <a:xfrm>
            <a:off x="6995386" y="5290705"/>
            <a:ext cx="1080655" cy="1036782"/>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Judge female with solid fill">
            <a:extLst>
              <a:ext uri="{FF2B5EF4-FFF2-40B4-BE49-F238E27FC236}">
                <a16:creationId xmlns:a16="http://schemas.microsoft.com/office/drawing/2014/main" id="{787F9D1C-668E-DFCC-859A-BFA75122D3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78513" y="5351896"/>
            <a:ext cx="914400" cy="914400"/>
          </a:xfrm>
          <a:prstGeom prst="rect">
            <a:avLst/>
          </a:prstGeom>
        </p:spPr>
      </p:pic>
      <p:sp>
        <p:nvSpPr>
          <p:cNvPr id="22" name="TextBox 21">
            <a:extLst>
              <a:ext uri="{FF2B5EF4-FFF2-40B4-BE49-F238E27FC236}">
                <a16:creationId xmlns:a16="http://schemas.microsoft.com/office/drawing/2014/main" id="{06371076-CD0D-B840-B7BA-2EFEF25849A1}"/>
              </a:ext>
            </a:extLst>
          </p:cNvPr>
          <p:cNvSpPr txBox="1"/>
          <p:nvPr/>
        </p:nvSpPr>
        <p:spPr>
          <a:xfrm>
            <a:off x="868733" y="3022981"/>
            <a:ext cx="4265032" cy="369332"/>
          </a:xfrm>
          <a:prstGeom prst="rect">
            <a:avLst/>
          </a:prstGeom>
          <a:noFill/>
        </p:spPr>
        <p:txBody>
          <a:bodyPr wrap="square">
            <a:spAutoFit/>
          </a:bodyPr>
          <a:lstStyle/>
          <a:p>
            <a:pPr algn="ctr"/>
            <a:r>
              <a:rPr lang="en-US" sz="1800" b="1">
                <a:latin typeface="Tw Cen MT" panose="020B0602020104020603" pitchFamily="34" charset="77"/>
              </a:rPr>
              <a:t>Initial Charged Offenses</a:t>
            </a:r>
            <a:endParaRPr lang="en-US" b="1"/>
          </a:p>
        </p:txBody>
      </p:sp>
      <p:sp>
        <p:nvSpPr>
          <p:cNvPr id="23" name="TextBox 22">
            <a:extLst>
              <a:ext uri="{FF2B5EF4-FFF2-40B4-BE49-F238E27FC236}">
                <a16:creationId xmlns:a16="http://schemas.microsoft.com/office/drawing/2014/main" id="{38FBCF44-4397-DD44-6A11-AB72F0028C5A}"/>
              </a:ext>
            </a:extLst>
          </p:cNvPr>
          <p:cNvSpPr txBox="1"/>
          <p:nvPr/>
        </p:nvSpPr>
        <p:spPr>
          <a:xfrm>
            <a:off x="7121091" y="3022981"/>
            <a:ext cx="4265032" cy="369332"/>
          </a:xfrm>
          <a:prstGeom prst="rect">
            <a:avLst/>
          </a:prstGeom>
          <a:noFill/>
        </p:spPr>
        <p:txBody>
          <a:bodyPr wrap="square">
            <a:spAutoFit/>
          </a:bodyPr>
          <a:lstStyle/>
          <a:p>
            <a:pPr algn="ctr"/>
            <a:r>
              <a:rPr lang="en-US" sz="1800" b="1">
                <a:latin typeface="Tw Cen MT" panose="020B0602020104020603" pitchFamily="34" charset="77"/>
              </a:rPr>
              <a:t>Convicted Offenses</a:t>
            </a:r>
            <a:endParaRPr lang="en-US" b="1"/>
          </a:p>
        </p:txBody>
      </p:sp>
      <p:sp>
        <p:nvSpPr>
          <p:cNvPr id="24" name="Right Arrow 23">
            <a:extLst>
              <a:ext uri="{FF2B5EF4-FFF2-40B4-BE49-F238E27FC236}">
                <a16:creationId xmlns:a16="http://schemas.microsoft.com/office/drawing/2014/main" id="{68ECCF66-C8CD-D1B6-66EF-6779914F0D91}"/>
              </a:ext>
            </a:extLst>
          </p:cNvPr>
          <p:cNvSpPr/>
          <p:nvPr/>
        </p:nvSpPr>
        <p:spPr>
          <a:xfrm>
            <a:off x="4659773" y="4183499"/>
            <a:ext cx="2812445" cy="909329"/>
          </a:xfrm>
          <a:prstGeom prst="rightArrow">
            <a:avLst>
              <a:gd name="adj1" fmla="val 50000"/>
              <a:gd name="adj2" fmla="val 87265"/>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rgbClr val="A6A6A6"/>
                </a:solidFill>
              </a:rPr>
              <a:t>   plea bargain</a:t>
            </a:r>
          </a:p>
        </p:txBody>
      </p:sp>
      <p:graphicFrame>
        <p:nvGraphicFramePr>
          <p:cNvPr id="25" name="Table 25">
            <a:extLst>
              <a:ext uri="{FF2B5EF4-FFF2-40B4-BE49-F238E27FC236}">
                <a16:creationId xmlns:a16="http://schemas.microsoft.com/office/drawing/2014/main" id="{C27AF68A-4B15-6631-CA86-264592889B3B}"/>
              </a:ext>
            </a:extLst>
          </p:cNvPr>
          <p:cNvGraphicFramePr>
            <a:graphicFrameLocks noGrp="1"/>
          </p:cNvGraphicFramePr>
          <p:nvPr>
            <p:extLst>
              <p:ext uri="{D42A27DB-BD31-4B8C-83A1-F6EECF244321}">
                <p14:modId xmlns:p14="http://schemas.microsoft.com/office/powerpoint/2010/main" val="826495645"/>
              </p:ext>
            </p:extLst>
          </p:nvPr>
        </p:nvGraphicFramePr>
        <p:xfrm>
          <a:off x="1607126" y="4183500"/>
          <a:ext cx="2730001" cy="1530951"/>
        </p:xfrm>
        <a:graphic>
          <a:graphicData uri="http://schemas.openxmlformats.org/drawingml/2006/table">
            <a:tbl>
              <a:tblPr firstRow="1" bandRow="1">
                <a:tableStyleId>{2D5ABB26-0587-4C30-8999-92F81FD0307C}</a:tableStyleId>
              </a:tblPr>
              <a:tblGrid>
                <a:gridCol w="2106900">
                  <a:extLst>
                    <a:ext uri="{9D8B030D-6E8A-4147-A177-3AD203B41FA5}">
                      <a16:colId xmlns:a16="http://schemas.microsoft.com/office/drawing/2014/main" val="1317461488"/>
                    </a:ext>
                  </a:extLst>
                </a:gridCol>
                <a:gridCol w="623101">
                  <a:extLst>
                    <a:ext uri="{9D8B030D-6E8A-4147-A177-3AD203B41FA5}">
                      <a16:colId xmlns:a16="http://schemas.microsoft.com/office/drawing/2014/main" val="40143802"/>
                    </a:ext>
                  </a:extLst>
                </a:gridCol>
              </a:tblGrid>
              <a:tr h="253685">
                <a:tc>
                  <a:txBody>
                    <a:bodyPr/>
                    <a:lstStyle/>
                    <a:p>
                      <a:pPr algn="l"/>
                      <a:r>
                        <a:rPr lang="en-US" sz="1200">
                          <a:solidFill>
                            <a:schemeClr val="tx1"/>
                          </a:solidFill>
                        </a:rPr>
                        <a:t>Offense</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solidFill>
                            <a:schemeClr val="tx1"/>
                          </a:solidFill>
                        </a:rPr>
                        <a:t>Class</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8952858"/>
                  </a:ext>
                </a:extLst>
              </a:tr>
              <a:tr h="418877">
                <a:tc>
                  <a:txBody>
                    <a:bodyPr/>
                    <a:lstStyle/>
                    <a:p>
                      <a:pPr algn="l"/>
                      <a:r>
                        <a:rPr lang="en-US" sz="1100" b="0" i="0" kern="1200">
                          <a:solidFill>
                            <a:schemeClr val="tx1"/>
                          </a:solidFill>
                          <a:effectLst/>
                          <a:latin typeface="+mn-lt"/>
                          <a:ea typeface="+mn-ea"/>
                          <a:cs typeface="+mn-cs"/>
                        </a:rPr>
                        <a:t>SEX OFFENSE OF CHILD BY ADULT</a:t>
                      </a:r>
                      <a:endParaRPr lang="en-US" sz="1100"/>
                    </a:p>
                  </a:txBody>
                  <a:tcPr marL="45720" marR="4572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a:t>F</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910309806"/>
                  </a:ext>
                </a:extLst>
              </a:tr>
              <a:tr h="418877">
                <a:tc>
                  <a:txBody>
                    <a:bodyPr/>
                    <a:lstStyle/>
                    <a:p>
                      <a:pPr algn="l"/>
                      <a:r>
                        <a:rPr lang="en-US" sz="1100" b="0" i="0" kern="1200">
                          <a:solidFill>
                            <a:schemeClr val="tx1"/>
                          </a:solidFill>
                          <a:effectLst/>
                          <a:latin typeface="+mn-lt"/>
                          <a:ea typeface="+mn-ea"/>
                          <a:cs typeface="+mn-cs"/>
                        </a:rPr>
                        <a:t>SECOND DEGREE TRESPASS</a:t>
                      </a:r>
                      <a:endParaRPr lang="en-US" sz="1100"/>
                    </a:p>
                  </a:txBody>
                  <a:tcPr marL="45720" marR="4572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800"/>
                        <a:t>A</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5572507"/>
                  </a:ext>
                </a:extLst>
              </a:tr>
              <a:tr h="418877">
                <a:tc>
                  <a:txBody>
                    <a:bodyPr/>
                    <a:lstStyle/>
                    <a:p>
                      <a:pPr algn="l"/>
                      <a:endParaRPr lang="en-US" sz="110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US" sz="180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72038976"/>
                  </a:ext>
                </a:extLst>
              </a:tr>
            </a:tbl>
          </a:graphicData>
        </a:graphic>
      </p:graphicFrame>
      <p:graphicFrame>
        <p:nvGraphicFramePr>
          <p:cNvPr id="26" name="Table 25">
            <a:extLst>
              <a:ext uri="{FF2B5EF4-FFF2-40B4-BE49-F238E27FC236}">
                <a16:creationId xmlns:a16="http://schemas.microsoft.com/office/drawing/2014/main" id="{EACBBCDF-E45B-6360-DC43-212772BB305C}"/>
              </a:ext>
            </a:extLst>
          </p:cNvPr>
          <p:cNvGraphicFramePr>
            <a:graphicFrameLocks noGrp="1"/>
          </p:cNvGraphicFramePr>
          <p:nvPr>
            <p:extLst>
              <p:ext uri="{D42A27DB-BD31-4B8C-83A1-F6EECF244321}">
                <p14:modId xmlns:p14="http://schemas.microsoft.com/office/powerpoint/2010/main" val="808679998"/>
              </p:ext>
            </p:extLst>
          </p:nvPr>
        </p:nvGraphicFramePr>
        <p:xfrm>
          <a:off x="7794858" y="4183499"/>
          <a:ext cx="2724027" cy="1530951"/>
        </p:xfrm>
        <a:graphic>
          <a:graphicData uri="http://schemas.openxmlformats.org/drawingml/2006/table">
            <a:tbl>
              <a:tblPr firstRow="1" bandRow="1">
                <a:tableStyleId>{2D5ABB26-0587-4C30-8999-92F81FD0307C}</a:tableStyleId>
              </a:tblPr>
              <a:tblGrid>
                <a:gridCol w="2102290">
                  <a:extLst>
                    <a:ext uri="{9D8B030D-6E8A-4147-A177-3AD203B41FA5}">
                      <a16:colId xmlns:a16="http://schemas.microsoft.com/office/drawing/2014/main" val="1317461488"/>
                    </a:ext>
                  </a:extLst>
                </a:gridCol>
                <a:gridCol w="621737">
                  <a:extLst>
                    <a:ext uri="{9D8B030D-6E8A-4147-A177-3AD203B41FA5}">
                      <a16:colId xmlns:a16="http://schemas.microsoft.com/office/drawing/2014/main" val="40143802"/>
                    </a:ext>
                  </a:extLst>
                </a:gridCol>
              </a:tblGrid>
              <a:tr h="253685">
                <a:tc>
                  <a:txBody>
                    <a:bodyPr/>
                    <a:lstStyle/>
                    <a:p>
                      <a:pPr algn="l"/>
                      <a:r>
                        <a:rPr lang="en-US" sz="1200">
                          <a:solidFill>
                            <a:schemeClr val="tx1"/>
                          </a:solidFill>
                        </a:rPr>
                        <a:t>Offense</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a:solidFill>
                            <a:schemeClr val="tx1"/>
                          </a:solidFill>
                        </a:rPr>
                        <a:t>Class</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8952858"/>
                  </a:ext>
                </a:extLst>
              </a:tr>
              <a:tr h="418877">
                <a:tc>
                  <a:txBody>
                    <a:bodyPr/>
                    <a:lstStyle/>
                    <a:p>
                      <a:pPr algn="l"/>
                      <a:r>
                        <a:rPr lang="en-US" sz="1100" b="0" i="0" kern="1200">
                          <a:solidFill>
                            <a:schemeClr val="tx1"/>
                          </a:solidFill>
                          <a:effectLst/>
                          <a:latin typeface="+mn-lt"/>
                          <a:ea typeface="+mn-ea"/>
                          <a:cs typeface="+mn-cs"/>
                        </a:rPr>
                        <a:t>INDECENT LIBERTIES W/ CHILD</a:t>
                      </a:r>
                      <a:endParaRPr lang="en-US" sz="1100"/>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800"/>
                        <a:t>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910309806"/>
                  </a:ext>
                </a:extLst>
              </a:tr>
              <a:tr h="418877">
                <a:tc>
                  <a:txBody>
                    <a:bodyPr/>
                    <a:lstStyle/>
                    <a:p>
                      <a:pPr algn="l"/>
                      <a:endParaRPr lang="en-US" sz="110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US" sz="180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5572507"/>
                  </a:ext>
                </a:extLst>
              </a:tr>
              <a:tr h="418877">
                <a:tc>
                  <a:txBody>
                    <a:bodyPr/>
                    <a:lstStyle/>
                    <a:p>
                      <a:pPr algn="l"/>
                      <a:endParaRPr lang="en-US" sz="1100"/>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US" sz="180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72038976"/>
                  </a:ext>
                </a:extLst>
              </a:tr>
            </a:tbl>
          </a:graphicData>
        </a:graphic>
      </p:graphicFrame>
    </p:spTree>
    <p:extLst>
      <p:ext uri="{BB962C8B-B14F-4D97-AF65-F5344CB8AC3E}">
        <p14:creationId xmlns:p14="http://schemas.microsoft.com/office/powerpoint/2010/main" val="3989680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1A1EAE-357C-4E0F-B9D2-FA8CCF1A0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150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926D7-391A-4D48-CF42-7D571C5AD49A}"/>
              </a:ext>
            </a:extLst>
          </p:cNvPr>
          <p:cNvSpPr>
            <a:spLocks noGrp="1"/>
          </p:cNvSpPr>
          <p:nvPr>
            <p:ph type="title"/>
          </p:nvPr>
        </p:nvSpPr>
        <p:spPr>
          <a:xfrm>
            <a:off x="524256" y="4767072"/>
            <a:ext cx="6594189" cy="1625210"/>
          </a:xfrm>
        </p:spPr>
        <p:txBody>
          <a:bodyPr>
            <a:normAutofit/>
          </a:bodyPr>
          <a:lstStyle/>
          <a:p>
            <a:pPr algn="r"/>
            <a:r>
              <a:rPr lang="en-US">
                <a:solidFill>
                  <a:srgbClr val="FFFFFF"/>
                </a:solidFill>
              </a:rPr>
              <a:t>Prosecution</a:t>
            </a:r>
          </a:p>
        </p:txBody>
      </p:sp>
      <p:pic>
        <p:nvPicPr>
          <p:cNvPr id="5" name="Picture 2">
            <a:extLst>
              <a:ext uri="{FF2B5EF4-FFF2-40B4-BE49-F238E27FC236}">
                <a16:creationId xmlns:a16="http://schemas.microsoft.com/office/drawing/2014/main" id="{FD09B749-AEC0-0570-8467-08526A4883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38"/>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4E30F1AA-1BD6-70F4-E2FA-AA49AB60D350}"/>
              </a:ext>
            </a:extLst>
          </p:cNvPr>
          <p:cNvSpPr>
            <a:spLocks noGrp="1"/>
          </p:cNvSpPr>
          <p:nvPr>
            <p:ph idx="1"/>
          </p:nvPr>
        </p:nvSpPr>
        <p:spPr>
          <a:xfrm>
            <a:off x="8029319" y="917725"/>
            <a:ext cx="3424739" cy="4852362"/>
          </a:xfrm>
        </p:spPr>
        <p:txBody>
          <a:bodyPr anchor="ctr">
            <a:normAutofit/>
          </a:bodyPr>
          <a:lstStyle/>
          <a:p>
            <a:r>
              <a:rPr lang="en-US" sz="2800"/>
              <a:t>The difference in severity of initial charges compared to convicted charges drops in different amounts, on average, for defendants of different demographics, with substantial variation by court district.</a:t>
            </a:r>
          </a:p>
        </p:txBody>
      </p:sp>
    </p:spTree>
    <p:extLst>
      <p:ext uri="{BB962C8B-B14F-4D97-AF65-F5344CB8AC3E}">
        <p14:creationId xmlns:p14="http://schemas.microsoft.com/office/powerpoint/2010/main" val="233650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A607-F1B0-4EEC-C131-A0BAC7D7E241}"/>
              </a:ext>
            </a:extLst>
          </p:cNvPr>
          <p:cNvSpPr>
            <a:spLocks noGrp="1"/>
          </p:cNvSpPr>
          <p:nvPr>
            <p:ph type="title"/>
          </p:nvPr>
        </p:nvSpPr>
        <p:spPr/>
        <p:txBody>
          <a:bodyPr/>
          <a:lstStyle/>
          <a:p>
            <a:r>
              <a:rPr lang="en-US"/>
              <a:t>prosecution</a:t>
            </a:r>
          </a:p>
        </p:txBody>
      </p:sp>
      <p:pic>
        <p:nvPicPr>
          <p:cNvPr id="17" name="Picture 16">
            <a:extLst>
              <a:ext uri="{FF2B5EF4-FFF2-40B4-BE49-F238E27FC236}">
                <a16:creationId xmlns:a16="http://schemas.microsoft.com/office/drawing/2014/main" id="{114629E3-A317-D009-58BF-5B7C89F7A455}"/>
              </a:ext>
            </a:extLst>
          </p:cNvPr>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b="-44"/>
          <a:stretch/>
        </p:blipFill>
        <p:spPr>
          <a:xfrm>
            <a:off x="1171173" y="2566001"/>
            <a:ext cx="4294859" cy="3069089"/>
          </a:xfrm>
          <a:prstGeom prst="rect">
            <a:avLst/>
          </a:prstGeom>
        </p:spPr>
      </p:pic>
      <p:pic>
        <p:nvPicPr>
          <p:cNvPr id="19" name="Picture 18">
            <a:extLst>
              <a:ext uri="{FF2B5EF4-FFF2-40B4-BE49-F238E27FC236}">
                <a16:creationId xmlns:a16="http://schemas.microsoft.com/office/drawing/2014/main" id="{DC0AE94B-7E26-E4F9-B42A-BA09A13C12C6}"/>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659213" y="2566001"/>
            <a:ext cx="4573659" cy="3116555"/>
          </a:xfrm>
          <a:prstGeom prst="rect">
            <a:avLst/>
          </a:prstGeom>
        </p:spPr>
      </p:pic>
      <p:sp>
        <p:nvSpPr>
          <p:cNvPr id="20" name="TextBox 19">
            <a:extLst>
              <a:ext uri="{FF2B5EF4-FFF2-40B4-BE49-F238E27FC236}">
                <a16:creationId xmlns:a16="http://schemas.microsoft.com/office/drawing/2014/main" id="{1183EE29-1A87-BFDE-8FFF-9C66D8B04843}"/>
              </a:ext>
            </a:extLst>
          </p:cNvPr>
          <p:cNvSpPr txBox="1"/>
          <p:nvPr/>
        </p:nvSpPr>
        <p:spPr>
          <a:xfrm>
            <a:off x="747786" y="1960242"/>
            <a:ext cx="10696428" cy="369332"/>
          </a:xfrm>
          <a:prstGeom prst="rect">
            <a:avLst/>
          </a:prstGeom>
          <a:solidFill>
            <a:srgbClr val="FFFFFF">
              <a:alpha val="7059"/>
            </a:srgb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solidFill>
              </a:rPr>
              <a:t>Aggregated (State) Level Summary Statistics</a:t>
            </a:r>
          </a:p>
        </p:txBody>
      </p:sp>
      <p:sp>
        <p:nvSpPr>
          <p:cNvPr id="23" name="Rectangle 22">
            <a:extLst>
              <a:ext uri="{FF2B5EF4-FFF2-40B4-BE49-F238E27FC236}">
                <a16:creationId xmlns:a16="http://schemas.microsoft.com/office/drawing/2014/main" id="{A93E63F9-4C16-1A7A-D673-9247415B5476}"/>
              </a:ext>
            </a:extLst>
          </p:cNvPr>
          <p:cNvSpPr/>
          <p:nvPr/>
        </p:nvSpPr>
        <p:spPr>
          <a:xfrm>
            <a:off x="0" y="5938048"/>
            <a:ext cx="12192000" cy="919951"/>
          </a:xfrm>
          <a:prstGeom prst="rect">
            <a:avLst/>
          </a:prstGeom>
          <a:solidFill>
            <a:srgbClr val="AE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F995830-BA61-09A8-97C5-9DBED0134BD2}"/>
              </a:ext>
            </a:extLst>
          </p:cNvPr>
          <p:cNvSpPr txBox="1"/>
          <p:nvPr/>
        </p:nvSpPr>
        <p:spPr>
          <a:xfrm>
            <a:off x="471241" y="6041571"/>
            <a:ext cx="11389179" cy="646331"/>
          </a:xfrm>
          <a:prstGeom prst="rect">
            <a:avLst/>
          </a:prstGeom>
          <a:noFill/>
        </p:spPr>
        <p:txBody>
          <a:bodyPr wrap="square" rtlCol="0">
            <a:spAutoFit/>
          </a:bodyPr>
          <a:lstStyle/>
          <a:p>
            <a:pPr algn="ctr"/>
            <a:r>
              <a:rPr lang="en-US"/>
              <a:t>Asians seem to be getting the most lenient deals on average, followed by White and then Black defendants.</a:t>
            </a:r>
          </a:p>
          <a:p>
            <a:pPr algn="ctr"/>
            <a:r>
              <a:rPr lang="en-US"/>
              <a:t>On average, the aggregated class rank of cases against defendants that are women get a larger drop in severity.</a:t>
            </a:r>
          </a:p>
        </p:txBody>
      </p:sp>
    </p:spTree>
    <p:extLst>
      <p:ext uri="{BB962C8B-B14F-4D97-AF65-F5344CB8AC3E}">
        <p14:creationId xmlns:p14="http://schemas.microsoft.com/office/powerpoint/2010/main" val="3038605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A607-F1B0-4EEC-C131-A0BAC7D7E241}"/>
              </a:ext>
            </a:extLst>
          </p:cNvPr>
          <p:cNvSpPr>
            <a:spLocks noGrp="1"/>
          </p:cNvSpPr>
          <p:nvPr>
            <p:ph type="title"/>
          </p:nvPr>
        </p:nvSpPr>
        <p:spPr/>
        <p:txBody>
          <a:bodyPr/>
          <a:lstStyle/>
          <a:p>
            <a:r>
              <a:rPr lang="en-US"/>
              <a:t>prosecution</a:t>
            </a:r>
          </a:p>
        </p:txBody>
      </p:sp>
      <p:sp>
        <p:nvSpPr>
          <p:cNvPr id="4" name="TextBox 3">
            <a:extLst>
              <a:ext uri="{FF2B5EF4-FFF2-40B4-BE49-F238E27FC236}">
                <a16:creationId xmlns:a16="http://schemas.microsoft.com/office/drawing/2014/main" id="{B0C97B2B-6628-FDB5-56D4-801EE4F69453}"/>
              </a:ext>
            </a:extLst>
          </p:cNvPr>
          <p:cNvSpPr txBox="1"/>
          <p:nvPr/>
        </p:nvSpPr>
        <p:spPr>
          <a:xfrm>
            <a:off x="8948056" y="2573529"/>
            <a:ext cx="2511761" cy="3693319"/>
          </a:xfrm>
          <a:prstGeom prst="rect">
            <a:avLst/>
          </a:prstGeom>
          <a:noFill/>
        </p:spPr>
        <p:txBody>
          <a:bodyPr wrap="square" rtlCol="0">
            <a:spAutoFit/>
          </a:bodyPr>
          <a:lstStyle/>
          <a:p>
            <a:pPr algn="ctr"/>
            <a:r>
              <a:rPr lang="en-US"/>
              <a:t>When controlling for other factors such as the type of defense attorney, bench, year, etc., there we see that the average drop is 9% larger for White defendants compared to Black, and 50% for Hispanic compared to White.</a:t>
            </a:r>
          </a:p>
          <a:p>
            <a:pPr algn="ctr"/>
            <a:r>
              <a:rPr lang="en-US"/>
              <a:t>The largest negative contributor to plea deals is the attorney type.</a:t>
            </a:r>
          </a:p>
        </p:txBody>
      </p:sp>
      <p:pic>
        <p:nvPicPr>
          <p:cNvPr id="24" name="Picture 23">
            <a:extLst>
              <a:ext uri="{FF2B5EF4-FFF2-40B4-BE49-F238E27FC236}">
                <a16:creationId xmlns:a16="http://schemas.microsoft.com/office/drawing/2014/main" id="{A35882AE-1E9D-70CB-B38F-9490FDB601B6}"/>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763388" y="2457449"/>
            <a:ext cx="7930907" cy="4302579"/>
          </a:xfrm>
          <a:prstGeom prst="rect">
            <a:avLst/>
          </a:prstGeom>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01350C-CDD8-575C-E7C6-A464EC0FE922}"/>
                  </a:ext>
                </a:extLst>
              </p:cNvPr>
              <p:cNvSpPr txBox="1"/>
              <p:nvPr/>
            </p:nvSpPr>
            <p:spPr>
              <a:xfrm>
                <a:off x="747786" y="1960242"/>
                <a:ext cx="10696428" cy="369332"/>
              </a:xfrm>
              <a:prstGeom prst="rect">
                <a:avLst/>
              </a:prstGeom>
              <a:solidFill>
                <a:srgbClr val="FFFFFF">
                  <a:alpha val="7059"/>
                </a:srgb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r>
                        <m:rPr>
                          <m:sty m:val="p"/>
                        </m:rPr>
                        <a:rPr lang="en-US" i="1" smtClean="0">
                          <a:solidFill>
                            <a:schemeClr val="tx1"/>
                          </a:solidFill>
                          <a:latin typeface="Cambria Math" panose="02040503050406030204" pitchFamily="18" charset="0"/>
                        </a:rPr>
                        <m:t>C</m:t>
                      </m:r>
                      <m:r>
                        <m:rPr>
                          <m:nor/>
                        </m:rPr>
                        <a:rPr lang="en-US" smtClean="0">
                          <a:solidFill>
                            <a:schemeClr val="tx1"/>
                          </a:solidFill>
                        </a:rPr>
                        <m:t>ase</m:t>
                      </m:r>
                      <m:r>
                        <m:rPr>
                          <m:nor/>
                        </m:rPr>
                        <a:rPr lang="en-US" b="0" i="1" smtClean="0">
                          <a:solidFill>
                            <a:schemeClr val="tx1"/>
                          </a:solidFill>
                        </a:rPr>
                        <m:t> </m:t>
                      </m:r>
                      <m:r>
                        <m:rPr>
                          <m:nor/>
                        </m:rPr>
                        <a:rPr lang="el-GR" i="1">
                          <a:solidFill>
                            <a:schemeClr val="tx1"/>
                          </a:solidFill>
                        </a:rPr>
                        <m:t>Δ</m:t>
                      </m:r>
                      <m:r>
                        <m:rPr>
                          <m:nor/>
                        </m:rPr>
                        <a:rPr lang="el-GR" i="1">
                          <a:solidFill>
                            <a:schemeClr val="tx1"/>
                          </a:solidFill>
                        </a:rPr>
                        <m:t> </m:t>
                      </m:r>
                      <m:r>
                        <m:rPr>
                          <m:nor/>
                        </m:rPr>
                        <a:rPr lang="en-US" i="1">
                          <a:solidFill>
                            <a:schemeClr val="tx1"/>
                          </a:solidFill>
                        </a:rPr>
                        <m:t>Severity</m:t>
                      </m:r>
                      <m:r>
                        <m:rPr>
                          <m:nor/>
                        </m:rPr>
                        <a:rPr lang="en-US" b="0" i="1" smtClean="0">
                          <a:solidFill>
                            <a:schemeClr val="tx1"/>
                          </a:solidFill>
                        </a:rPr>
                        <m:t> </m:t>
                      </m:r>
                      <m:r>
                        <m:rPr>
                          <m:nor/>
                        </m:rPr>
                        <a:rPr lang="en-US" smtClean="0">
                          <a:solidFill>
                            <a:schemeClr val="tx1"/>
                          </a:solidFill>
                        </a:rPr>
                        <m:t>~ </m:t>
                      </m:r>
                      <m:r>
                        <m:rPr>
                          <m:nor/>
                        </m:rPr>
                        <a:rPr lang="en-US" smtClean="0">
                          <a:solidFill>
                            <a:schemeClr val="tx1"/>
                          </a:solidFill>
                        </a:rPr>
                        <m:t>year</m:t>
                      </m:r>
                      <m:r>
                        <m:rPr>
                          <m:nor/>
                        </m:rPr>
                        <a:rPr lang="en-US" smtClean="0">
                          <a:solidFill>
                            <a:schemeClr val="tx1"/>
                          </a:solidFill>
                        </a:rPr>
                        <m:t> + </m:t>
                      </m:r>
                      <m:r>
                        <m:rPr>
                          <m:nor/>
                        </m:rPr>
                        <a:rPr lang="en-US" smtClean="0">
                          <a:solidFill>
                            <a:schemeClr val="accent3"/>
                          </a:solidFill>
                        </a:rPr>
                        <m:t>race</m:t>
                      </m:r>
                      <m:r>
                        <m:rPr>
                          <m:nor/>
                        </m:rPr>
                        <a:rPr lang="en-US" smtClean="0">
                          <a:solidFill>
                            <a:schemeClr val="tx1"/>
                          </a:solidFill>
                        </a:rPr>
                        <m:t> + </m:t>
                      </m:r>
                      <m:r>
                        <m:rPr>
                          <m:nor/>
                        </m:rPr>
                        <a:rPr lang="en-US" smtClean="0">
                          <a:solidFill>
                            <a:schemeClr val="accent3"/>
                          </a:solidFill>
                        </a:rPr>
                        <m:t>sex</m:t>
                      </m:r>
                      <m:r>
                        <m:rPr>
                          <m:nor/>
                        </m:rPr>
                        <a:rPr lang="en-US" smtClean="0">
                          <a:solidFill>
                            <a:schemeClr val="tx1"/>
                          </a:solidFill>
                        </a:rPr>
                        <m:t> + </m:t>
                      </m:r>
                      <m:r>
                        <m:rPr>
                          <m:nor/>
                        </m:rPr>
                        <a:rPr lang="en-US" smtClean="0">
                          <a:solidFill>
                            <a:schemeClr val="tx1"/>
                          </a:solidFill>
                        </a:rPr>
                        <m:t>prior</m:t>
                      </m:r>
                      <m:r>
                        <m:rPr>
                          <m:nor/>
                        </m:rPr>
                        <a:rPr lang="en-US" b="0" i="0" smtClean="0">
                          <a:solidFill>
                            <a:schemeClr val="tx1"/>
                          </a:solidFill>
                        </a:rPr>
                        <m:t> </m:t>
                      </m:r>
                      <m:r>
                        <m:rPr>
                          <m:nor/>
                        </m:rPr>
                        <a:rPr lang="en-US" smtClean="0">
                          <a:solidFill>
                            <a:schemeClr val="tx1"/>
                          </a:solidFill>
                        </a:rPr>
                        <m:t>record</m:t>
                      </m:r>
                      <m:r>
                        <m:rPr>
                          <m:nor/>
                        </m:rPr>
                        <a:rPr lang="en-US" b="0" i="0" smtClean="0">
                          <a:solidFill>
                            <a:schemeClr val="tx1"/>
                          </a:solidFill>
                        </a:rPr>
                        <m:t> </m:t>
                      </m:r>
                      <m:r>
                        <m:rPr>
                          <m:nor/>
                        </m:rPr>
                        <a:rPr lang="en-US" smtClean="0">
                          <a:solidFill>
                            <a:schemeClr val="tx1"/>
                          </a:solidFill>
                        </a:rPr>
                        <m:t>points</m:t>
                      </m:r>
                      <m:r>
                        <m:rPr>
                          <m:nor/>
                        </m:rPr>
                        <a:rPr lang="en-US" smtClean="0">
                          <a:solidFill>
                            <a:schemeClr val="tx1"/>
                          </a:solidFill>
                        </a:rPr>
                        <m:t> + </m:t>
                      </m:r>
                      <m:r>
                        <m:rPr>
                          <m:nor/>
                        </m:rPr>
                        <a:rPr lang="en-US" smtClean="0">
                          <a:solidFill>
                            <a:schemeClr val="tx1"/>
                          </a:solidFill>
                        </a:rPr>
                        <m:t>attorney</m:t>
                      </m:r>
                      <m:r>
                        <m:rPr>
                          <m:nor/>
                        </m:rPr>
                        <a:rPr lang="en-US" b="0" i="0" smtClean="0">
                          <a:solidFill>
                            <a:schemeClr val="tx1"/>
                          </a:solidFill>
                        </a:rPr>
                        <m:t> </m:t>
                      </m:r>
                      <m:r>
                        <m:rPr>
                          <m:nor/>
                        </m:rPr>
                        <a:rPr lang="en-US" smtClean="0">
                          <a:solidFill>
                            <a:schemeClr val="tx1"/>
                          </a:solidFill>
                        </a:rPr>
                        <m:t>type</m:t>
                      </m:r>
                      <m:r>
                        <m:rPr>
                          <m:nor/>
                        </m:rPr>
                        <a:rPr lang="en-US" smtClean="0">
                          <a:solidFill>
                            <a:schemeClr val="tx1"/>
                          </a:solidFill>
                        </a:rPr>
                        <m:t> + </m:t>
                      </m:r>
                      <m:r>
                        <m:rPr>
                          <m:nor/>
                        </m:rPr>
                        <a:rPr lang="en-US" b="0" i="0" smtClean="0">
                          <a:solidFill>
                            <a:schemeClr val="tx1"/>
                          </a:solidFill>
                        </a:rPr>
                        <m:t>initial</m:t>
                      </m:r>
                      <m:r>
                        <m:rPr>
                          <m:nor/>
                        </m:rPr>
                        <a:rPr lang="en-US" b="0" i="0" smtClean="0">
                          <a:solidFill>
                            <a:schemeClr val="tx1"/>
                          </a:solidFill>
                        </a:rPr>
                        <m:t> </m:t>
                      </m:r>
                      <m:r>
                        <m:rPr>
                          <m:nor/>
                        </m:rPr>
                        <a:rPr lang="en-US" b="0" i="0" smtClean="0">
                          <a:solidFill>
                            <a:schemeClr val="tx1"/>
                          </a:solidFill>
                        </a:rPr>
                        <m:t>case</m:t>
                      </m:r>
                      <m:r>
                        <m:rPr>
                          <m:nor/>
                        </m:rPr>
                        <a:rPr lang="en-US" b="0" i="0" smtClean="0">
                          <a:solidFill>
                            <a:schemeClr val="tx1"/>
                          </a:solidFill>
                        </a:rPr>
                        <m:t> </m:t>
                      </m:r>
                      <m:r>
                        <m:rPr>
                          <m:nor/>
                        </m:rPr>
                        <a:rPr lang="en-US" b="0" i="0" smtClean="0">
                          <a:solidFill>
                            <a:schemeClr val="tx1"/>
                          </a:solidFill>
                        </a:rPr>
                        <m:t>rank</m:t>
                      </m:r>
                    </m:oMath>
                  </m:oMathPara>
                </a14:m>
                <a:endParaRPr lang="en-US">
                  <a:solidFill>
                    <a:schemeClr val="tx1"/>
                  </a:solidFill>
                </a:endParaRPr>
              </a:p>
            </p:txBody>
          </p:sp>
        </mc:Choice>
        <mc:Fallback xmlns="">
          <p:sp>
            <p:nvSpPr>
              <p:cNvPr id="25" name="TextBox 24">
                <a:extLst>
                  <a:ext uri="{FF2B5EF4-FFF2-40B4-BE49-F238E27FC236}">
                    <a16:creationId xmlns:a16="http://schemas.microsoft.com/office/drawing/2014/main" id="{A301350C-CDD8-575C-E7C6-A464EC0FE922}"/>
                  </a:ext>
                </a:extLst>
              </p:cNvPr>
              <p:cNvSpPr txBox="1">
                <a:spLocks noRot="1" noChangeAspect="1" noMove="1" noResize="1" noEditPoints="1" noAdjustHandles="1" noChangeArrowheads="1" noChangeShapeType="1" noTextEdit="1"/>
              </p:cNvSpPr>
              <p:nvPr/>
            </p:nvSpPr>
            <p:spPr>
              <a:xfrm>
                <a:off x="747786" y="1960242"/>
                <a:ext cx="10696428" cy="369332"/>
              </a:xfrm>
              <a:prstGeom prst="rect">
                <a:avLst/>
              </a:prstGeom>
              <a:blipFill>
                <a:blip r:embed="rId4"/>
                <a:stretch>
                  <a:fillRect b="-6349"/>
                </a:stretch>
              </a:blipFill>
              <a:ln/>
            </p:spPr>
            <p:txBody>
              <a:bodyPr/>
              <a:lstStyle/>
              <a:p>
                <a:r>
                  <a:rPr lang="en-US">
                    <a:noFill/>
                  </a:rPr>
                  <a:t> </a:t>
                </a:r>
              </a:p>
            </p:txBody>
          </p:sp>
        </mc:Fallback>
      </mc:AlternateContent>
    </p:spTree>
    <p:extLst>
      <p:ext uri="{BB962C8B-B14F-4D97-AF65-F5344CB8AC3E}">
        <p14:creationId xmlns:p14="http://schemas.microsoft.com/office/powerpoint/2010/main" val="619454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1">
            <a:extLst>
              <a:ext uri="{FF2B5EF4-FFF2-40B4-BE49-F238E27FC236}">
                <a16:creationId xmlns:a16="http://schemas.microsoft.com/office/drawing/2014/main" id="{44B8EEB3-5697-C486-9921-320DC763C5FC}"/>
              </a:ext>
            </a:extLst>
          </p:cNvPr>
          <p:cNvGraphicFramePr/>
          <p:nvPr>
            <p:extLst>
              <p:ext uri="{D42A27DB-BD31-4B8C-83A1-F6EECF244321}">
                <p14:modId xmlns:p14="http://schemas.microsoft.com/office/powerpoint/2010/main" val="470873085"/>
              </p:ext>
            </p:extLst>
          </p:nvPr>
        </p:nvGraphicFramePr>
        <p:xfrm>
          <a:off x="3400323" y="151826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6563439-8FF2-E24E-06E7-F78260430996}"/>
              </a:ext>
            </a:extLst>
          </p:cNvPr>
          <p:cNvSpPr>
            <a:spLocks noGrp="1"/>
          </p:cNvSpPr>
          <p:nvPr>
            <p:ph type="title"/>
          </p:nvPr>
        </p:nvSpPr>
        <p:spPr/>
        <p:txBody>
          <a:bodyPr>
            <a:normAutofit/>
          </a:bodyPr>
          <a:lstStyle/>
          <a:p>
            <a:r>
              <a:rPr lang="en-US"/>
              <a:t>How can we quantify racial/gender bias?</a:t>
            </a:r>
          </a:p>
        </p:txBody>
      </p:sp>
      <p:grpSp>
        <p:nvGrpSpPr>
          <p:cNvPr id="13" name="Group 12">
            <a:extLst>
              <a:ext uri="{FF2B5EF4-FFF2-40B4-BE49-F238E27FC236}">
                <a16:creationId xmlns:a16="http://schemas.microsoft.com/office/drawing/2014/main" id="{6748CEAD-5981-0345-6782-BF95DEBDBBC5}"/>
              </a:ext>
            </a:extLst>
          </p:cNvPr>
          <p:cNvGrpSpPr/>
          <p:nvPr/>
        </p:nvGrpSpPr>
        <p:grpSpPr>
          <a:xfrm>
            <a:off x="1905740" y="2533265"/>
            <a:ext cx="1492209" cy="1508596"/>
            <a:chOff x="1331649" y="2503503"/>
            <a:chExt cx="1188720" cy="1188720"/>
          </a:xfrm>
          <a:solidFill>
            <a:schemeClr val="accent2">
              <a:lumMod val="75000"/>
            </a:schemeClr>
          </a:solidFill>
          <a:effectLst>
            <a:outerShdw blurRad="50800" dist="38100" dir="2700000" algn="tl" rotWithShape="0">
              <a:prstClr val="black">
                <a:alpha val="40000"/>
              </a:prstClr>
            </a:outerShdw>
          </a:effectLst>
        </p:grpSpPr>
        <p:sp>
          <p:nvSpPr>
            <p:cNvPr id="10" name="Oval 9">
              <a:extLst>
                <a:ext uri="{FF2B5EF4-FFF2-40B4-BE49-F238E27FC236}">
                  <a16:creationId xmlns:a16="http://schemas.microsoft.com/office/drawing/2014/main" id="{BC5EDA21-AC4D-D4ED-9176-53DB8FBEB384}"/>
                </a:ext>
              </a:extLst>
            </p:cNvPr>
            <p:cNvSpPr/>
            <p:nvPr/>
          </p:nvSpPr>
          <p:spPr>
            <a:xfrm>
              <a:off x="1331649" y="2503503"/>
              <a:ext cx="1188720" cy="1188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olice male with solid fill">
              <a:extLst>
                <a:ext uri="{FF2B5EF4-FFF2-40B4-BE49-F238E27FC236}">
                  <a16:creationId xmlns:a16="http://schemas.microsoft.com/office/drawing/2014/main" id="{3C97C01A-5C86-D980-541E-07AE851F7C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8809" y="2640663"/>
              <a:ext cx="914400" cy="914400"/>
            </a:xfrm>
            <a:prstGeom prst="rect">
              <a:avLst/>
            </a:prstGeom>
          </p:spPr>
        </p:pic>
      </p:grpSp>
      <p:grpSp>
        <p:nvGrpSpPr>
          <p:cNvPr id="16" name="Group 15">
            <a:extLst>
              <a:ext uri="{FF2B5EF4-FFF2-40B4-BE49-F238E27FC236}">
                <a16:creationId xmlns:a16="http://schemas.microsoft.com/office/drawing/2014/main" id="{4CD31F21-765C-E0C6-50CB-BF88C2158093}"/>
              </a:ext>
            </a:extLst>
          </p:cNvPr>
          <p:cNvGrpSpPr/>
          <p:nvPr/>
        </p:nvGrpSpPr>
        <p:grpSpPr>
          <a:xfrm>
            <a:off x="7988559" y="2516877"/>
            <a:ext cx="1516789" cy="1524983"/>
            <a:chOff x="4789031" y="2878540"/>
            <a:chExt cx="1005840" cy="1005840"/>
          </a:xfrm>
          <a:solidFill>
            <a:schemeClr val="accent2">
              <a:lumMod val="75000"/>
            </a:schemeClr>
          </a:solidFill>
          <a:effectLst>
            <a:outerShdw blurRad="50800" dist="38100" dir="2700000" algn="tl" rotWithShape="0">
              <a:prstClr val="black">
                <a:alpha val="40000"/>
              </a:prstClr>
            </a:outerShdw>
          </a:effectLst>
        </p:grpSpPr>
        <p:sp>
          <p:nvSpPr>
            <p:cNvPr id="15" name="Oval 14">
              <a:extLst>
                <a:ext uri="{FF2B5EF4-FFF2-40B4-BE49-F238E27FC236}">
                  <a16:creationId xmlns:a16="http://schemas.microsoft.com/office/drawing/2014/main" id="{FCA68BE7-3275-D06A-4EF8-A3BFDB81D0C3}"/>
                </a:ext>
              </a:extLst>
            </p:cNvPr>
            <p:cNvSpPr/>
            <p:nvPr/>
          </p:nvSpPr>
          <p:spPr>
            <a:xfrm>
              <a:off x="4789031" y="2878540"/>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Judge female with solid fill">
              <a:extLst>
                <a:ext uri="{FF2B5EF4-FFF2-40B4-BE49-F238E27FC236}">
                  <a16:creationId xmlns:a16="http://schemas.microsoft.com/office/drawing/2014/main" id="{1E3D360D-33AE-F800-5480-893362124C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03331" y="2992840"/>
              <a:ext cx="777240" cy="777240"/>
            </a:xfrm>
            <a:prstGeom prst="rect">
              <a:avLst/>
            </a:prstGeom>
          </p:spPr>
        </p:pic>
      </p:grpSp>
      <p:grpSp>
        <p:nvGrpSpPr>
          <p:cNvPr id="17" name="Group 16">
            <a:extLst>
              <a:ext uri="{FF2B5EF4-FFF2-40B4-BE49-F238E27FC236}">
                <a16:creationId xmlns:a16="http://schemas.microsoft.com/office/drawing/2014/main" id="{795BEFBE-3BB3-9601-EF0A-7DCA17DE9D2F}"/>
              </a:ext>
            </a:extLst>
          </p:cNvPr>
          <p:cNvGrpSpPr/>
          <p:nvPr/>
        </p:nvGrpSpPr>
        <p:grpSpPr>
          <a:xfrm>
            <a:off x="4936778" y="2549652"/>
            <a:ext cx="1500402" cy="1508596"/>
            <a:chOff x="2480044" y="2143812"/>
            <a:chExt cx="1005840" cy="1005840"/>
          </a:xfrm>
          <a:solidFill>
            <a:schemeClr val="accent2">
              <a:lumMod val="75000"/>
            </a:schemeClr>
          </a:solidFill>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A5BC69C1-C9C7-291B-8F23-3C0564C82A08}"/>
                </a:ext>
              </a:extLst>
            </p:cNvPr>
            <p:cNvSpPr/>
            <p:nvPr/>
          </p:nvSpPr>
          <p:spPr>
            <a:xfrm>
              <a:off x="2480044" y="2143812"/>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Judge male with solid fill">
              <a:extLst>
                <a:ext uri="{FF2B5EF4-FFF2-40B4-BE49-F238E27FC236}">
                  <a16:creationId xmlns:a16="http://schemas.microsoft.com/office/drawing/2014/main" id="{C2ED0733-FDF1-1115-E045-C23A378BA3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94344" y="2258111"/>
              <a:ext cx="777240" cy="777240"/>
            </a:xfrm>
            <a:prstGeom prst="rect">
              <a:avLst/>
            </a:prstGeom>
          </p:spPr>
        </p:pic>
      </p:grpSp>
      <p:sp>
        <p:nvSpPr>
          <p:cNvPr id="4" name="TextBox 3">
            <a:extLst>
              <a:ext uri="{FF2B5EF4-FFF2-40B4-BE49-F238E27FC236}">
                <a16:creationId xmlns:a16="http://schemas.microsoft.com/office/drawing/2014/main" id="{78550EC3-3350-5E13-CA14-C57E5BB6A09F}"/>
              </a:ext>
            </a:extLst>
          </p:cNvPr>
          <p:cNvSpPr txBox="1"/>
          <p:nvPr/>
        </p:nvSpPr>
        <p:spPr>
          <a:xfrm>
            <a:off x="1124253" y="4408129"/>
            <a:ext cx="2916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 is arrested?</a:t>
            </a:r>
          </a:p>
        </p:txBody>
      </p:sp>
      <p:sp>
        <p:nvSpPr>
          <p:cNvPr id="6" name="TextBox 5">
            <a:extLst>
              <a:ext uri="{FF2B5EF4-FFF2-40B4-BE49-F238E27FC236}">
                <a16:creationId xmlns:a16="http://schemas.microsoft.com/office/drawing/2014/main" id="{17F05BAC-2E18-C938-367B-FDC7D52BD3D7}"/>
              </a:ext>
            </a:extLst>
          </p:cNvPr>
          <p:cNvSpPr txBox="1"/>
          <p:nvPr/>
        </p:nvSpPr>
        <p:spPr>
          <a:xfrm>
            <a:off x="4310743" y="4386862"/>
            <a:ext cx="28178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Whose charges are dropped?</a:t>
            </a:r>
          </a:p>
        </p:txBody>
      </p:sp>
      <p:sp>
        <p:nvSpPr>
          <p:cNvPr id="8" name="TextBox 7">
            <a:extLst>
              <a:ext uri="{FF2B5EF4-FFF2-40B4-BE49-F238E27FC236}">
                <a16:creationId xmlns:a16="http://schemas.microsoft.com/office/drawing/2014/main" id="{EDAD946B-8E9F-29A1-8444-AF5EBC0B7330}"/>
              </a:ext>
            </a:extLst>
          </p:cNvPr>
          <p:cNvSpPr txBox="1"/>
          <p:nvPr/>
        </p:nvSpPr>
        <p:spPr>
          <a:xfrm>
            <a:off x="7554449" y="4408128"/>
            <a:ext cx="23761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tx1">
                    <a:lumMod val="85000"/>
                  </a:schemeClr>
                </a:solidFill>
              </a:rPr>
              <a:t>Who is sentenced to longer in prison?</a:t>
            </a:r>
          </a:p>
        </p:txBody>
      </p:sp>
      <p:sp>
        <p:nvSpPr>
          <p:cNvPr id="18" name="Frame 17">
            <a:extLst>
              <a:ext uri="{FF2B5EF4-FFF2-40B4-BE49-F238E27FC236}">
                <a16:creationId xmlns:a16="http://schemas.microsoft.com/office/drawing/2014/main" id="{F50AEB94-29AD-EC81-E105-C94B88165FC7}"/>
              </a:ext>
            </a:extLst>
          </p:cNvPr>
          <p:cNvSpPr/>
          <p:nvPr/>
        </p:nvSpPr>
        <p:spPr>
          <a:xfrm>
            <a:off x="1323210" y="2107927"/>
            <a:ext cx="2629813" cy="3067937"/>
          </a:xfrm>
          <a:prstGeom prst="frame">
            <a:avLst>
              <a:gd name="adj1" fmla="val 4873"/>
            </a:avLst>
          </a:prstGeom>
          <a:solidFill>
            <a:srgbClr val="AE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4732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04A5-8936-871C-208D-F9A31260B8E5}"/>
              </a:ext>
            </a:extLst>
          </p:cNvPr>
          <p:cNvSpPr>
            <a:spLocks noGrp="1"/>
          </p:cNvSpPr>
          <p:nvPr>
            <p:ph type="title"/>
          </p:nvPr>
        </p:nvSpPr>
        <p:spPr/>
        <p:txBody>
          <a:bodyPr>
            <a:normAutofit fontScale="90000"/>
          </a:bodyPr>
          <a:lstStyle/>
          <a:p>
            <a:r>
              <a:rPr lang="en-US"/>
              <a:t>Black people are over-represented in the system</a:t>
            </a:r>
          </a:p>
        </p:txBody>
      </p:sp>
      <p:pic>
        <p:nvPicPr>
          <p:cNvPr id="14" name="Picture 13" descr="Text&#10;&#10;Description automatically generated">
            <a:extLst>
              <a:ext uri="{FF2B5EF4-FFF2-40B4-BE49-F238E27FC236}">
                <a16:creationId xmlns:a16="http://schemas.microsoft.com/office/drawing/2014/main" id="{D35BC911-C324-9A7B-D316-86B36565F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64" y="2679701"/>
            <a:ext cx="4051300" cy="2463800"/>
          </a:xfrm>
          <a:prstGeom prst="rect">
            <a:avLst/>
          </a:prstGeom>
        </p:spPr>
      </p:pic>
      <p:pic>
        <p:nvPicPr>
          <p:cNvPr id="17" name="Picture 16" descr="Text&#10;&#10;Description automatically generated">
            <a:extLst>
              <a:ext uri="{FF2B5EF4-FFF2-40B4-BE49-F238E27FC236}">
                <a16:creationId xmlns:a16="http://schemas.microsoft.com/office/drawing/2014/main" id="{284C024E-E3D0-811F-53FC-BEA977284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831" y="2921001"/>
            <a:ext cx="3810000" cy="2222500"/>
          </a:xfrm>
          <a:prstGeom prst="rect">
            <a:avLst/>
          </a:prstGeom>
        </p:spPr>
      </p:pic>
    </p:spTree>
    <p:extLst>
      <p:ext uri="{BB962C8B-B14F-4D97-AF65-F5344CB8AC3E}">
        <p14:creationId xmlns:p14="http://schemas.microsoft.com/office/powerpoint/2010/main" val="859495227"/>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70">
            <a:extLst>
              <a:ext uri="{FF2B5EF4-FFF2-40B4-BE49-F238E27FC236}">
                <a16:creationId xmlns:a16="http://schemas.microsoft.com/office/drawing/2014/main" id="{2D38BA2B-FC65-4E19-AAC9-52408F312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2">
            <a:extLst>
              <a:ext uri="{FF2B5EF4-FFF2-40B4-BE49-F238E27FC236}">
                <a16:creationId xmlns:a16="http://schemas.microsoft.com/office/drawing/2014/main" id="{7BECE42D-D91B-49C4-A9B5-17642008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rgbClr val="2E2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C58B93-FCE8-0463-EF0C-8C81B372D281}"/>
              </a:ext>
            </a:extLst>
          </p:cNvPr>
          <p:cNvSpPr>
            <a:spLocks noGrp="1"/>
          </p:cNvSpPr>
          <p:nvPr>
            <p:ph type="ctrTitle"/>
          </p:nvPr>
        </p:nvSpPr>
        <p:spPr>
          <a:xfrm>
            <a:off x="457200" y="4960137"/>
            <a:ext cx="7772400" cy="1463040"/>
          </a:xfrm>
        </p:spPr>
        <p:txBody>
          <a:bodyPr>
            <a:normAutofit/>
          </a:bodyPr>
          <a:lstStyle/>
          <a:p>
            <a:r>
              <a:rPr lang="en-US">
                <a:solidFill>
                  <a:srgbClr val="FFFFFF"/>
                </a:solidFill>
              </a:rPr>
              <a:t>Straight from the headlines</a:t>
            </a:r>
          </a:p>
        </p:txBody>
      </p:sp>
      <p:pic>
        <p:nvPicPr>
          <p:cNvPr id="5" name="Picture 4" descr="Text&#10;&#10;Description automatically generated">
            <a:extLst>
              <a:ext uri="{FF2B5EF4-FFF2-40B4-BE49-F238E27FC236}">
                <a16:creationId xmlns:a16="http://schemas.microsoft.com/office/drawing/2014/main" id="{A3658FAA-2FFC-A638-8BF8-F5D7A2B26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484" y="640080"/>
            <a:ext cx="7227227" cy="3306457"/>
          </a:xfrm>
          <a:prstGeom prst="rect">
            <a:avLst/>
          </a:prstGeom>
        </p:spPr>
      </p:pic>
      <p:cxnSp>
        <p:nvCxnSpPr>
          <p:cNvPr id="74" name="Straight Connector 74">
            <a:extLst>
              <a:ext uri="{FF2B5EF4-FFF2-40B4-BE49-F238E27FC236}">
                <a16:creationId xmlns:a16="http://schemas.microsoft.com/office/drawing/2014/main" id="{EB8AFFE2-813D-4E00-A574-3EC6A460D5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444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804A5-8936-871C-208D-F9A31260B8E5}"/>
              </a:ext>
            </a:extLst>
          </p:cNvPr>
          <p:cNvSpPr>
            <a:spLocks noGrp="1"/>
          </p:cNvSpPr>
          <p:nvPr>
            <p:ph type="title"/>
          </p:nvPr>
        </p:nvSpPr>
        <p:spPr/>
        <p:txBody>
          <a:bodyPr>
            <a:normAutofit fontScale="90000"/>
          </a:bodyPr>
          <a:lstStyle/>
          <a:p>
            <a:r>
              <a:rPr lang="en-US"/>
              <a:t>Black people are over-represented in the system</a:t>
            </a:r>
          </a:p>
        </p:txBody>
      </p:sp>
      <p:pic>
        <p:nvPicPr>
          <p:cNvPr id="14" name="Picture 13" descr="Text&#10;&#10;Description automatically generated">
            <a:extLst>
              <a:ext uri="{FF2B5EF4-FFF2-40B4-BE49-F238E27FC236}">
                <a16:creationId xmlns:a16="http://schemas.microsoft.com/office/drawing/2014/main" id="{D35BC911-C324-9A7B-D316-86B36565F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64" y="2679701"/>
            <a:ext cx="4051300" cy="2463800"/>
          </a:xfrm>
          <a:prstGeom prst="rect">
            <a:avLst/>
          </a:prstGeom>
        </p:spPr>
      </p:pic>
      <p:pic>
        <p:nvPicPr>
          <p:cNvPr id="17" name="Picture 16" descr="Text&#10;&#10;Description automatically generated">
            <a:extLst>
              <a:ext uri="{FF2B5EF4-FFF2-40B4-BE49-F238E27FC236}">
                <a16:creationId xmlns:a16="http://schemas.microsoft.com/office/drawing/2014/main" id="{284C024E-E3D0-811F-53FC-BEA977284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831" y="2921001"/>
            <a:ext cx="3810000" cy="2222500"/>
          </a:xfrm>
          <a:prstGeom prst="rect">
            <a:avLst/>
          </a:prstGeom>
        </p:spPr>
      </p:pic>
      <p:sp>
        <p:nvSpPr>
          <p:cNvPr id="3" name="Content Placeholder 2">
            <a:extLst>
              <a:ext uri="{FF2B5EF4-FFF2-40B4-BE49-F238E27FC236}">
                <a16:creationId xmlns:a16="http://schemas.microsoft.com/office/drawing/2014/main" id="{04494D3A-E379-55E2-AE9A-3336C64E0972}"/>
              </a:ext>
            </a:extLst>
          </p:cNvPr>
          <p:cNvSpPr>
            <a:spLocks noGrp="1"/>
          </p:cNvSpPr>
          <p:nvPr>
            <p:ph idx="1"/>
          </p:nvPr>
        </p:nvSpPr>
        <p:spPr>
          <a:xfrm>
            <a:off x="1703867" y="5587774"/>
            <a:ext cx="8784266" cy="700548"/>
          </a:xfrm>
        </p:spPr>
        <p:txBody>
          <a:bodyPr vert="horz" lIns="45720" tIns="45720" rIns="45720" bIns="45720" rtlCol="0" anchor="t">
            <a:normAutofit/>
          </a:bodyPr>
          <a:lstStyle/>
          <a:p>
            <a:pPr marL="127635" lvl="1" indent="0" algn="ctr">
              <a:buNone/>
            </a:pPr>
            <a:r>
              <a:rPr lang="en-US"/>
              <a:t>There is a 13 %-point difference, on average, indicating that Black people are over-represented in the arrested population of NC</a:t>
            </a:r>
          </a:p>
        </p:txBody>
      </p:sp>
    </p:spTree>
    <p:extLst>
      <p:ext uri="{BB962C8B-B14F-4D97-AF65-F5344CB8AC3E}">
        <p14:creationId xmlns:p14="http://schemas.microsoft.com/office/powerpoint/2010/main" val="725166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1">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6" name="Straight Connector 55">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58" name="Rectangle 57">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901356BE-DE55-ED4A-2512-6EECA900A9AF}"/>
              </a:ext>
            </a:extLst>
          </p:cNvPr>
          <p:cNvSpPr txBox="1">
            <a:spLocks/>
          </p:cNvSpPr>
          <p:nvPr/>
        </p:nvSpPr>
        <p:spPr>
          <a:xfrm>
            <a:off x="575328" y="1597762"/>
            <a:ext cx="3156625" cy="3643951"/>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pPr algn="l" defTabSz="914400" rtl="0" eaLnBrk="1" latinLnBrk="0" hangingPunct="1">
              <a:lnSpc>
                <a:spcPct val="80000"/>
              </a:lnSpc>
              <a:spcBef>
                <a:spcPct val="0"/>
              </a:spcBef>
            </a:pPr>
            <a:endParaRPr lang="en-US" sz="2800" cap="none" spc="200">
              <a:solidFill>
                <a:schemeClr val="bg2">
                  <a:lumMod val="75000"/>
                </a:schemeClr>
              </a:solidFill>
              <a:latin typeface="+mn-lt"/>
            </a:endParaRPr>
          </a:p>
        </p:txBody>
      </p:sp>
      <p:pic>
        <p:nvPicPr>
          <p:cNvPr id="4" name="Picture 7">
            <a:extLst>
              <a:ext uri="{FF2B5EF4-FFF2-40B4-BE49-F238E27FC236}">
                <a16:creationId xmlns:a16="http://schemas.microsoft.com/office/drawing/2014/main" id="{BFC9311E-FF39-EA8F-9E8D-DB03FC304376}"/>
              </a:ext>
            </a:extLst>
          </p:cNvPr>
          <p:cNvPicPr>
            <a:picLocks noGrp="1" noChangeAspect="1"/>
          </p:cNvPicPr>
          <p:nvPr>
            <p:ph idx="1"/>
          </p:nvPr>
        </p:nvPicPr>
        <p:blipFill rotWithShape="1">
          <a:blip r:embed="rId2"/>
          <a:srcRect t="13297" b="546"/>
          <a:stretch/>
        </p:blipFill>
        <p:spPr>
          <a:xfrm>
            <a:off x="3821918" y="1842662"/>
            <a:ext cx="7576603" cy="3027657"/>
          </a:xfrm>
        </p:spPr>
      </p:pic>
      <p:sp>
        <p:nvSpPr>
          <p:cNvPr id="5" name="TextBox 4">
            <a:extLst>
              <a:ext uri="{FF2B5EF4-FFF2-40B4-BE49-F238E27FC236}">
                <a16:creationId xmlns:a16="http://schemas.microsoft.com/office/drawing/2014/main" id="{54466C12-1CDD-1F8E-A7E7-5D9C6587296F}"/>
              </a:ext>
            </a:extLst>
          </p:cNvPr>
          <p:cNvSpPr txBox="1"/>
          <p:nvPr/>
        </p:nvSpPr>
        <p:spPr>
          <a:xfrm>
            <a:off x="971266" y="1596788"/>
            <a:ext cx="2743200"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accent6">
                    <a:lumMod val="60000"/>
                    <a:lumOff val="40000"/>
                  </a:schemeClr>
                </a:solidFill>
              </a:rPr>
              <a:t>In NC, a Black person is </a:t>
            </a:r>
            <a:r>
              <a:rPr lang="en-US" sz="5400" b="1">
                <a:solidFill>
                  <a:schemeClr val="accent6">
                    <a:lumMod val="60000"/>
                    <a:lumOff val="40000"/>
                  </a:schemeClr>
                </a:solidFill>
                <a:latin typeface="TW Cen MT"/>
              </a:rPr>
              <a:t>2.7</a:t>
            </a:r>
            <a:r>
              <a:rPr lang="en-US" sz="2800">
                <a:solidFill>
                  <a:schemeClr val="accent6">
                    <a:lumMod val="60000"/>
                    <a:lumOff val="40000"/>
                  </a:schemeClr>
                </a:solidFill>
              </a:rPr>
              <a:t> times more likely to be arrested than a White person​</a:t>
            </a:r>
          </a:p>
        </p:txBody>
      </p:sp>
      <p:sp>
        <p:nvSpPr>
          <p:cNvPr id="14" name="TextBox 13">
            <a:extLst>
              <a:ext uri="{FF2B5EF4-FFF2-40B4-BE49-F238E27FC236}">
                <a16:creationId xmlns:a16="http://schemas.microsoft.com/office/drawing/2014/main" id="{90B1DDC6-EF39-CBB4-D375-1FB28FDBF9FE}"/>
              </a:ext>
            </a:extLst>
          </p:cNvPr>
          <p:cNvSpPr txBox="1"/>
          <p:nvPr/>
        </p:nvSpPr>
        <p:spPr>
          <a:xfrm>
            <a:off x="5752011" y="721731"/>
            <a:ext cx="2644834" cy="624424"/>
          </a:xfrm>
          <a:prstGeom prst="rect">
            <a:avLst/>
          </a:prstGeom>
        </p:spPr>
        <p:txBody>
          <a:bodyPr vert="horz" lIns="91440" tIns="45720" rIns="91440" bIns="45720" rtlCol="0" anchor="ctr">
            <a:noAutofit/>
          </a:bodyPr>
          <a:lstStyle/>
          <a:p>
            <a:pPr algn="ctr" defTabSz="914400">
              <a:spcAft>
                <a:spcPts val="200"/>
              </a:spcAft>
              <a:buClr>
                <a:schemeClr val="accent1"/>
              </a:buClr>
              <a:buSzPct val="100000"/>
            </a:pPr>
            <a:r>
              <a:rPr lang="en-US" sz="2000" spc="200">
                <a:solidFill>
                  <a:schemeClr val="tx1">
                    <a:lumMod val="75000"/>
                    <a:lumOff val="25000"/>
                  </a:schemeClr>
                </a:solidFill>
              </a:rPr>
              <a:t>Watauga County </a:t>
            </a:r>
          </a:p>
          <a:p>
            <a:pPr algn="ctr" defTabSz="914400">
              <a:spcAft>
                <a:spcPts val="200"/>
              </a:spcAft>
              <a:buClr>
                <a:schemeClr val="accent1"/>
              </a:buClr>
              <a:buSzPct val="100000"/>
            </a:pPr>
            <a:r>
              <a:rPr lang="en-US" sz="2000" spc="200">
                <a:solidFill>
                  <a:schemeClr val="tx1">
                    <a:lumMod val="75000"/>
                    <a:lumOff val="25000"/>
                  </a:schemeClr>
                </a:solidFill>
              </a:rPr>
              <a:t>(8 times)</a:t>
            </a:r>
            <a:endParaRPr lang="en-US" sz="2000">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E31FA737-7F91-EDF1-6D39-6C770A68427E}"/>
              </a:ext>
            </a:extLst>
          </p:cNvPr>
          <p:cNvCxnSpPr/>
          <p:nvPr/>
        </p:nvCxnSpPr>
        <p:spPr>
          <a:xfrm flipH="1">
            <a:off x="5893557" y="1470545"/>
            <a:ext cx="1291988" cy="1483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2CF965-037B-AE93-9C9C-78B3079039F5}"/>
              </a:ext>
            </a:extLst>
          </p:cNvPr>
          <p:cNvSpPr txBox="1"/>
          <p:nvPr/>
        </p:nvSpPr>
        <p:spPr>
          <a:xfrm>
            <a:off x="5638280" y="5112781"/>
            <a:ext cx="2198128" cy="555164"/>
          </a:xfrm>
          <a:prstGeom prst="rect">
            <a:avLst/>
          </a:prstGeom>
        </p:spPr>
        <p:txBody>
          <a:bodyPr vert="horz" lIns="91440" tIns="45720" rIns="91440" bIns="45720" rtlCol="0" anchor="ctr">
            <a:noAutofit/>
          </a:bodyPr>
          <a:lstStyle/>
          <a:p>
            <a:pPr algn="ctr" defTabSz="914400">
              <a:spcAft>
                <a:spcPts val="200"/>
              </a:spcAft>
              <a:buClr>
                <a:schemeClr val="accent1"/>
              </a:buClr>
              <a:buSzPct val="100000"/>
            </a:pPr>
            <a:r>
              <a:rPr lang="en-US" sz="2000" spc="200">
                <a:solidFill>
                  <a:schemeClr val="tx1">
                    <a:lumMod val="75000"/>
                    <a:lumOff val="25000"/>
                  </a:schemeClr>
                </a:solidFill>
              </a:rPr>
              <a:t>Jackson County (0.96 times)</a:t>
            </a:r>
            <a:endParaRPr lang="en-US" sz="2000">
              <a:solidFill>
                <a:schemeClr val="tx1">
                  <a:lumMod val="75000"/>
                  <a:lumOff val="25000"/>
                </a:schemeClr>
              </a:solidFill>
            </a:endParaRPr>
          </a:p>
        </p:txBody>
      </p:sp>
      <p:cxnSp>
        <p:nvCxnSpPr>
          <p:cNvPr id="18" name="Straight Arrow Connector 17">
            <a:extLst>
              <a:ext uri="{FF2B5EF4-FFF2-40B4-BE49-F238E27FC236}">
                <a16:creationId xmlns:a16="http://schemas.microsoft.com/office/drawing/2014/main" id="{8C0DA9A2-E930-ACD1-C323-0B994B963D01}"/>
              </a:ext>
            </a:extLst>
          </p:cNvPr>
          <p:cNvCxnSpPr>
            <a:cxnSpLocks/>
          </p:cNvCxnSpPr>
          <p:nvPr/>
        </p:nvCxnSpPr>
        <p:spPr>
          <a:xfrm flipH="1" flipV="1">
            <a:off x="4983707" y="3931690"/>
            <a:ext cx="1451211" cy="1087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693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0">
            <a:extLst>
              <a:ext uri="{FF2B5EF4-FFF2-40B4-BE49-F238E27FC236}">
                <a16:creationId xmlns:a16="http://schemas.microsoft.com/office/drawing/2014/main" id="{807D5DDF-5492-4CCA-A929-25EA0774DF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Rectangle 12">
            <a:extLst>
              <a:ext uri="{FF2B5EF4-FFF2-40B4-BE49-F238E27FC236}">
                <a16:creationId xmlns:a16="http://schemas.microsoft.com/office/drawing/2014/main" id="{B5678532-D2F8-4E48-BC12-62403E2C7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4">
            <a:extLst>
              <a:ext uri="{FF2B5EF4-FFF2-40B4-BE49-F238E27FC236}">
                <a16:creationId xmlns:a16="http://schemas.microsoft.com/office/drawing/2014/main" id="{613AE830-2299-4215-A94D-8B1CE82D17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16">
            <a:extLst>
              <a:ext uri="{FF2B5EF4-FFF2-40B4-BE49-F238E27FC236}">
                <a16:creationId xmlns:a16="http://schemas.microsoft.com/office/drawing/2014/main" id="{05A51D3E-4AC7-4507-A40B-A98C46E82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388AB2-4912-6798-638D-3992BB6B8635}"/>
              </a:ext>
            </a:extLst>
          </p:cNvPr>
          <p:cNvSpPr>
            <a:spLocks noGrp="1"/>
          </p:cNvSpPr>
          <p:nvPr>
            <p:ph type="title"/>
          </p:nvPr>
        </p:nvSpPr>
        <p:spPr>
          <a:xfrm>
            <a:off x="493908" y="640080"/>
            <a:ext cx="4349024" cy="3024831"/>
          </a:xfrm>
        </p:spPr>
        <p:txBody>
          <a:bodyPr vert="horz" lIns="91440" tIns="45720" rIns="91440" bIns="45720" rtlCol="0" anchor="b">
            <a:normAutofit/>
          </a:bodyPr>
          <a:lstStyle/>
          <a:p>
            <a:pPr algn="r"/>
            <a:r>
              <a:rPr lang="en-US" sz="4400" spc="200">
                <a:solidFill>
                  <a:srgbClr val="FFFFFF"/>
                </a:solidFill>
              </a:rPr>
              <a:t>Are racially biased counties in sentencing also more racially biased in arrests?</a:t>
            </a:r>
          </a:p>
        </p:txBody>
      </p:sp>
      <p:cxnSp>
        <p:nvCxnSpPr>
          <p:cNvPr id="40" name="Straight Connector 18">
            <a:extLst>
              <a:ext uri="{FF2B5EF4-FFF2-40B4-BE49-F238E27FC236}">
                <a16:creationId xmlns:a16="http://schemas.microsoft.com/office/drawing/2014/main" id="{F41445C8-3330-4BEB-A2D2-0177FCE710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rgbClr val="4799D0"/>
            </a:solidFill>
          </a:ln>
        </p:spPr>
        <p:style>
          <a:lnRef idx="1">
            <a:schemeClr val="accent1"/>
          </a:lnRef>
          <a:fillRef idx="0">
            <a:schemeClr val="accent1"/>
          </a:fillRef>
          <a:effectRef idx="0">
            <a:schemeClr val="accent1"/>
          </a:effectRef>
          <a:fontRef idx="minor">
            <a:schemeClr val="tx1"/>
          </a:fontRef>
        </p:style>
      </p:cxnSp>
      <p:pic>
        <p:nvPicPr>
          <p:cNvPr id="6" name="Picture 6" descr="Chart, scatter chart&#10;&#10;Description automatically generated">
            <a:extLst>
              <a:ext uri="{FF2B5EF4-FFF2-40B4-BE49-F238E27FC236}">
                <a16:creationId xmlns:a16="http://schemas.microsoft.com/office/drawing/2014/main" id="{F8CD89A3-9A72-D7BE-4756-894A5FCF576B}"/>
              </a:ext>
            </a:extLst>
          </p:cNvPr>
          <p:cNvPicPr>
            <a:picLocks noChangeAspect="1"/>
          </p:cNvPicPr>
          <p:nvPr/>
        </p:nvPicPr>
        <p:blipFill>
          <a:blip r:embed="rId2"/>
          <a:stretch>
            <a:fillRect/>
          </a:stretch>
        </p:blipFill>
        <p:spPr>
          <a:xfrm>
            <a:off x="6096000" y="1382187"/>
            <a:ext cx="5459470" cy="4094602"/>
          </a:xfrm>
          <a:prstGeom prst="rect">
            <a:avLst/>
          </a:prstGeom>
        </p:spPr>
      </p:pic>
    </p:spTree>
    <p:extLst>
      <p:ext uri="{BB962C8B-B14F-4D97-AF65-F5344CB8AC3E}">
        <p14:creationId xmlns:p14="http://schemas.microsoft.com/office/powerpoint/2010/main" val="2038791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D1804A-4F12-9BB8-778C-ED5079C96EE2}"/>
              </a:ext>
            </a:extLst>
          </p:cNvPr>
          <p:cNvSpPr>
            <a:spLocks noGrp="1"/>
          </p:cNvSpPr>
          <p:nvPr>
            <p:ph idx="1"/>
          </p:nvPr>
        </p:nvSpPr>
        <p:spPr>
          <a:xfrm>
            <a:off x="1261872" y="1954090"/>
            <a:ext cx="9730593" cy="4351337"/>
          </a:xfrm>
          <a:ln>
            <a:noFill/>
          </a:ln>
        </p:spPr>
        <p:txBody>
          <a:bodyPr vert="horz" lIns="91440" tIns="45720" rIns="91440" bIns="45720" rtlCol="0" anchor="t">
            <a:normAutofit fontScale="92500"/>
          </a:bodyPr>
          <a:lstStyle/>
          <a:p>
            <a:pPr marL="0" indent="0">
              <a:buNone/>
            </a:pPr>
            <a:r>
              <a:rPr lang="en-US"/>
              <a:t>Our findings support some claims that are seen often in this field’s literature:</a:t>
            </a:r>
          </a:p>
          <a:p>
            <a:pPr marL="457200" indent="-457200">
              <a:buFont typeface="+mj-lt"/>
              <a:buAutoNum type="arabicPeriod"/>
            </a:pPr>
            <a:r>
              <a:rPr lang="en-US"/>
              <a:t>The Justice System at the district court level is more often over-punitive than not, with high variation across counties/benches.</a:t>
            </a:r>
          </a:p>
          <a:p>
            <a:pPr marL="457200" indent="-457200">
              <a:buFont typeface="+mj-lt"/>
              <a:buAutoNum type="arabicPeriod"/>
            </a:pPr>
            <a:r>
              <a:rPr lang="en-US"/>
              <a:t>The </a:t>
            </a:r>
            <a:r>
              <a:rPr lang="en-US" i="1"/>
              <a:t>plea-bargain </a:t>
            </a:r>
            <a:r>
              <a:rPr lang="en-US"/>
              <a:t>negotiations are hard to track and highly variable across benches. We observed a higher leniency for White defendants compared to Black and Hispanic as well as a higher drop for woman compared to men. There are many reasons why this is could be happening. Systemic racism remains a plausible reason.</a:t>
            </a:r>
          </a:p>
          <a:p>
            <a:pPr marL="457200" indent="-457200">
              <a:buFont typeface="+mj-lt"/>
              <a:buAutoNum type="arabicPeriod"/>
            </a:pPr>
            <a:r>
              <a:rPr lang="en-US"/>
              <a:t>Being in contact with the court system is intrinsically punitive (defendants pay court fees, miss work, are exposed to civil forfeiture, etc.), there is a clear racial disparity in the rate of being involved in a criminal case. This also varies by counties. </a:t>
            </a:r>
          </a:p>
          <a:p>
            <a:pPr marL="457200" indent="-457200">
              <a:buFont typeface="+mj-lt"/>
              <a:buAutoNum type="arabicPeriod"/>
            </a:pPr>
            <a:r>
              <a:rPr lang="en-US"/>
              <a:t>District courts where Black people are overrepresented are the same ones that are being more punitive in sentence length with Black people compared to White</a:t>
            </a:r>
          </a:p>
        </p:txBody>
      </p:sp>
      <p:sp>
        <p:nvSpPr>
          <p:cNvPr id="4" name="Title 1">
            <a:extLst>
              <a:ext uri="{FF2B5EF4-FFF2-40B4-BE49-F238E27FC236}">
                <a16:creationId xmlns:a16="http://schemas.microsoft.com/office/drawing/2014/main" id="{B98B94F8-55AC-0A74-3ACF-D646A8EADD2A}"/>
              </a:ext>
            </a:extLst>
          </p:cNvPr>
          <p:cNvSpPr txBox="1">
            <a:spLocks/>
          </p:cNvSpPr>
          <p:nvPr/>
        </p:nvSpPr>
        <p:spPr>
          <a:xfrm>
            <a:off x="1024128" y="919952"/>
            <a:ext cx="10283407" cy="794548"/>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a:t>Conclusions</a:t>
            </a:r>
          </a:p>
        </p:txBody>
      </p:sp>
    </p:spTree>
    <p:extLst>
      <p:ext uri="{BB962C8B-B14F-4D97-AF65-F5344CB8AC3E}">
        <p14:creationId xmlns:p14="http://schemas.microsoft.com/office/powerpoint/2010/main" val="174155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5A009-37F2-401B-580D-0DD8718EC6DB}"/>
              </a:ext>
            </a:extLst>
          </p:cNvPr>
          <p:cNvSpPr>
            <a:spLocks noGrp="1"/>
          </p:cNvSpPr>
          <p:nvPr>
            <p:ph type="ctrTitle"/>
          </p:nvPr>
        </p:nvSpPr>
        <p:spPr/>
        <p:txBody>
          <a:bodyPr/>
          <a:lstStyle/>
          <a:p>
            <a:r>
              <a:rPr lang="en-US">
                <a:solidFill>
                  <a:srgbClr val="FFFFFF"/>
                </a:solidFill>
              </a:rPr>
              <a:t>Thank you !</a:t>
            </a:r>
            <a:endParaRPr lang="en-US"/>
          </a:p>
        </p:txBody>
      </p:sp>
      <p:sp>
        <p:nvSpPr>
          <p:cNvPr id="2" name="Text Placeholder 2">
            <a:extLst>
              <a:ext uri="{FF2B5EF4-FFF2-40B4-BE49-F238E27FC236}">
                <a16:creationId xmlns:a16="http://schemas.microsoft.com/office/drawing/2014/main" id="{D94B57F2-BB7D-61CD-FF45-023EE53C36DB}"/>
              </a:ext>
            </a:extLst>
          </p:cNvPr>
          <p:cNvSpPr txBox="1">
            <a:spLocks/>
          </p:cNvSpPr>
          <p:nvPr/>
        </p:nvSpPr>
        <p:spPr>
          <a:xfrm>
            <a:off x="8610600" y="4960137"/>
            <a:ext cx="3200400" cy="1463040"/>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2"/>
              </a:buClr>
              <a:buFont typeface="Wingdings 3" pitchFamily="18" charset="2"/>
              <a:buNone/>
              <a:defRPr sz="1800" kern="1200">
                <a:solidFill>
                  <a:schemeClr val="tx1"/>
                </a:solidFill>
                <a:latin typeface="+mn-lt"/>
                <a:ea typeface="+mn-ea"/>
                <a:cs typeface="+mn-cs"/>
              </a:defRPr>
            </a:lvl9pPr>
          </a:lstStyle>
          <a:p>
            <a:r>
              <a:rPr lang="en-US">
                <a:solidFill>
                  <a:srgbClr val="FFFFFF"/>
                </a:solidFill>
              </a:rPr>
              <a:t>Much gratitude to </a:t>
            </a:r>
          </a:p>
          <a:p>
            <a:r>
              <a:rPr lang="en-US">
                <a:solidFill>
                  <a:srgbClr val="FFFFFF"/>
                </a:solidFill>
              </a:rPr>
              <a:t>Nick Eubank, Will, and Jude</a:t>
            </a:r>
          </a:p>
          <a:p>
            <a:endParaRPr lang="en-US">
              <a:solidFill>
                <a:srgbClr val="FFFFFF"/>
              </a:solidFill>
            </a:endParaRPr>
          </a:p>
        </p:txBody>
      </p:sp>
    </p:spTree>
    <p:extLst>
      <p:ext uri="{BB962C8B-B14F-4D97-AF65-F5344CB8AC3E}">
        <p14:creationId xmlns:p14="http://schemas.microsoft.com/office/powerpoint/2010/main" val="1707208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9">
            <a:extLst>
              <a:ext uri="{FF2B5EF4-FFF2-40B4-BE49-F238E27FC236}">
                <a16:creationId xmlns:a16="http://schemas.microsoft.com/office/drawing/2014/main" id="{2CF1BDDC-4E57-4064-B712-2EF9C9261E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ectangle 11">
            <a:extLst>
              <a:ext uri="{FF2B5EF4-FFF2-40B4-BE49-F238E27FC236}">
                <a16:creationId xmlns:a16="http://schemas.microsoft.com/office/drawing/2014/main" id="{B6D47E0C-18AB-487F-9BA0-FC2FBB41B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3">
            <a:extLst>
              <a:ext uri="{FF2B5EF4-FFF2-40B4-BE49-F238E27FC236}">
                <a16:creationId xmlns:a16="http://schemas.microsoft.com/office/drawing/2014/main" id="{1D9EAFEC-DC6C-488A-93D7-7CDD72D13A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A73AF8-7F7D-3919-7C28-02C5D84915E0}"/>
              </a:ext>
            </a:extLst>
          </p:cNvPr>
          <p:cNvSpPr>
            <a:spLocks noGrp="1"/>
          </p:cNvSpPr>
          <p:nvPr>
            <p:ph type="title"/>
          </p:nvPr>
        </p:nvSpPr>
        <p:spPr>
          <a:xfrm>
            <a:off x="5739493" y="996626"/>
            <a:ext cx="5869480" cy="1922212"/>
          </a:xfrm>
        </p:spPr>
        <p:txBody>
          <a:bodyPr vert="horz" lIns="91440" tIns="45720" rIns="91440" bIns="45720" rtlCol="0" anchor="b">
            <a:normAutofit/>
          </a:bodyPr>
          <a:lstStyle/>
          <a:p>
            <a:r>
              <a:rPr lang="en-US" sz="3400" spc="200">
                <a:solidFill>
                  <a:schemeClr val="tx1">
                    <a:lumMod val="85000"/>
                    <a:lumOff val="15000"/>
                  </a:schemeClr>
                </a:solidFill>
              </a:rPr>
              <a:t>1. How can racial bias manifest in criminal sentencing?</a:t>
            </a:r>
            <a:br>
              <a:rPr lang="en-US" sz="3400" spc="200">
                <a:solidFill>
                  <a:schemeClr val="tx1">
                    <a:lumMod val="85000"/>
                    <a:lumOff val="15000"/>
                  </a:schemeClr>
                </a:solidFill>
              </a:rPr>
            </a:br>
            <a:br>
              <a:rPr lang="en-US" sz="3400" spc="200">
                <a:solidFill>
                  <a:schemeClr val="tx1">
                    <a:lumMod val="85000"/>
                    <a:lumOff val="15000"/>
                  </a:schemeClr>
                </a:solidFill>
              </a:rPr>
            </a:br>
            <a:endParaRPr lang="en-US" sz="3400" spc="200">
              <a:solidFill>
                <a:schemeClr val="tx1">
                  <a:lumMod val="85000"/>
                  <a:lumOff val="15000"/>
                </a:schemeClr>
              </a:solidFill>
            </a:endParaRPr>
          </a:p>
        </p:txBody>
      </p:sp>
      <p:sp>
        <p:nvSpPr>
          <p:cNvPr id="32" name="Rectangle 15">
            <a:extLst>
              <a:ext uri="{FF2B5EF4-FFF2-40B4-BE49-F238E27FC236}">
                <a16:creationId xmlns:a16="http://schemas.microsoft.com/office/drawing/2014/main" id="{2F1E1124-E7ED-46CE-AE94-B2BAE8E70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5813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6FA4325-4108-D083-FE7D-D8100E9957AD}"/>
              </a:ext>
            </a:extLst>
          </p:cNvPr>
          <p:cNvPicPr>
            <a:picLocks noChangeAspect="1"/>
          </p:cNvPicPr>
          <p:nvPr/>
        </p:nvPicPr>
        <p:blipFill rotWithShape="1">
          <a:blip r:embed="rId3">
            <a:extLst>
              <a:ext uri="{28A0092B-C50C-407E-A947-70E740481C1C}">
                <a14:useLocalDpi xmlns:a14="http://schemas.microsoft.com/office/drawing/2010/main" val="0"/>
              </a:ext>
            </a:extLst>
          </a:blip>
          <a:srcRect l="8233" r="-2" b="-2"/>
          <a:stretch/>
        </p:blipFill>
        <p:spPr>
          <a:xfrm>
            <a:off x="633999" y="620720"/>
            <a:ext cx="3993942" cy="5597733"/>
          </a:xfrm>
          <a:prstGeom prst="rect">
            <a:avLst/>
          </a:prstGeom>
        </p:spPr>
      </p:pic>
      <p:cxnSp>
        <p:nvCxnSpPr>
          <p:cNvPr id="33" name="Straight Connector 17">
            <a:extLst>
              <a:ext uri="{FF2B5EF4-FFF2-40B4-BE49-F238E27FC236}">
                <a16:creationId xmlns:a16="http://schemas.microsoft.com/office/drawing/2014/main" id="{52DC0D80-DEC4-4FB7-ABF6-A97FD2C3B3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9493" y="4388141"/>
            <a:ext cx="5422307" cy="0"/>
          </a:xfrm>
          <a:prstGeom prst="line">
            <a:avLst/>
          </a:prstGeom>
          <a:ln w="19050">
            <a:solidFill>
              <a:srgbClr val="E0BD90"/>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6116DA98-119C-149A-580A-26E8F93B5842}"/>
              </a:ext>
            </a:extLst>
          </p:cNvPr>
          <p:cNvSpPr txBox="1">
            <a:spLocks/>
          </p:cNvSpPr>
          <p:nvPr/>
        </p:nvSpPr>
        <p:spPr>
          <a:xfrm>
            <a:off x="5682343" y="2280960"/>
            <a:ext cx="5869480" cy="1923323"/>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br>
              <a:rPr lang="en-US" sz="3400" spc="200">
                <a:solidFill>
                  <a:schemeClr val="tx1">
                    <a:lumMod val="85000"/>
                    <a:lumOff val="15000"/>
                  </a:schemeClr>
                </a:solidFill>
              </a:rPr>
            </a:br>
            <a:br>
              <a:rPr lang="en-US" sz="3400" spc="200">
                <a:solidFill>
                  <a:schemeClr val="tx1">
                    <a:lumMod val="85000"/>
                    <a:lumOff val="15000"/>
                  </a:schemeClr>
                </a:solidFill>
              </a:rPr>
            </a:br>
            <a:r>
              <a:rPr lang="en-US" sz="3400" spc="200">
                <a:solidFill>
                  <a:schemeClr val="tx1">
                    <a:lumMod val="85000"/>
                    <a:lumOff val="15000"/>
                  </a:schemeClr>
                </a:solidFill>
              </a:rPr>
              <a:t>2. What DIFFERENCES exists between court houses in different districts?</a:t>
            </a:r>
            <a:br>
              <a:rPr lang="en-US" sz="3400" spc="200">
                <a:solidFill>
                  <a:schemeClr val="tx1">
                    <a:lumMod val="85000"/>
                    <a:lumOff val="15000"/>
                  </a:schemeClr>
                </a:solidFill>
              </a:rPr>
            </a:br>
            <a:endParaRPr lang="en-US" sz="3400" spc="200">
              <a:solidFill>
                <a:schemeClr val="tx1">
                  <a:lumMod val="85000"/>
                  <a:lumOff val="15000"/>
                </a:schemeClr>
              </a:solidFill>
            </a:endParaRPr>
          </a:p>
        </p:txBody>
      </p:sp>
    </p:spTree>
    <p:extLst>
      <p:ext uri="{BB962C8B-B14F-4D97-AF65-F5344CB8AC3E}">
        <p14:creationId xmlns:p14="http://schemas.microsoft.com/office/powerpoint/2010/main" val="1940679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E7C082-5B81-400A-A1DE-7CA9F26ED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08D54232-CDE1-4B53-B430-AB82206F6B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238970C-19DE-438D-80D2-5CF969055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4B1E3F6-167B-40F3-B303-9A931BAB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7F927FC-AC43-3BA8-99B9-F6B58DBFCBEA}"/>
              </a:ext>
            </a:extLst>
          </p:cNvPr>
          <p:cNvSpPr>
            <a:spLocks noGrp="1"/>
          </p:cNvSpPr>
          <p:nvPr>
            <p:ph type="title"/>
          </p:nvPr>
        </p:nvSpPr>
        <p:spPr>
          <a:xfrm>
            <a:off x="4240537" y="2882291"/>
            <a:ext cx="3193415" cy="1048022"/>
          </a:xfrm>
        </p:spPr>
        <p:txBody>
          <a:bodyPr vert="horz" lIns="91440" tIns="45720" rIns="91440" bIns="45720" rtlCol="0" anchor="ctr">
            <a:normAutofit/>
          </a:bodyPr>
          <a:lstStyle/>
          <a:p>
            <a:r>
              <a:rPr lang="en-US" sz="4800" spc="200">
                <a:solidFill>
                  <a:schemeClr val="bg1"/>
                </a:solidFill>
              </a:rPr>
              <a:t>Married with</a:t>
            </a:r>
          </a:p>
        </p:txBody>
      </p:sp>
      <p:cxnSp>
        <p:nvCxnSpPr>
          <p:cNvPr id="18" name="Straight Connector 17">
            <a:extLst>
              <a:ext uri="{FF2B5EF4-FFF2-40B4-BE49-F238E27FC236}">
                <a16:creationId xmlns:a16="http://schemas.microsoft.com/office/drawing/2014/main" id="{40465A9A-0B0E-4D7B-8150-D098AC71B3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596290"/>
            <a:ext cx="0" cy="3657600"/>
          </a:xfrm>
          <a:prstGeom prst="line">
            <a:avLst/>
          </a:prstGeom>
          <a:ln w="19050">
            <a:solidFill>
              <a:srgbClr val="FFFFFF">
                <a:alpha val="70000"/>
              </a:srgbClr>
            </a:solidFill>
          </a:ln>
        </p:spPr>
        <p:style>
          <a:lnRef idx="1">
            <a:schemeClr val="accent1"/>
          </a:lnRef>
          <a:fillRef idx="0">
            <a:schemeClr val="accent1"/>
          </a:fillRef>
          <a:effectRef idx="0">
            <a:schemeClr val="accent1"/>
          </a:effectRef>
          <a:fontRef idx="minor">
            <a:schemeClr val="tx1"/>
          </a:fontRef>
        </p:style>
      </p:cxnSp>
      <p:pic>
        <p:nvPicPr>
          <p:cNvPr id="1026" name="Picture 2" descr="North Carolina Supreme Court - Wikipedia">
            <a:extLst>
              <a:ext uri="{FF2B5EF4-FFF2-40B4-BE49-F238E27FC236}">
                <a16:creationId xmlns:a16="http://schemas.microsoft.com/office/drawing/2014/main" id="{B43FA7F3-C5CF-3F24-1CAB-C9E075F27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132" y="2173497"/>
            <a:ext cx="2322599" cy="23447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EB74A48D-54BB-9391-AFFE-77FF6C870569}"/>
              </a:ext>
            </a:extLst>
          </p:cNvPr>
          <p:cNvSpPr txBox="1"/>
          <p:nvPr/>
        </p:nvSpPr>
        <p:spPr>
          <a:xfrm>
            <a:off x="1651031" y="1589684"/>
            <a:ext cx="1239995" cy="523220"/>
          </a:xfrm>
          <a:prstGeom prst="rect">
            <a:avLst/>
          </a:prstGeom>
          <a:noFill/>
        </p:spPr>
        <p:txBody>
          <a:bodyPr wrap="square">
            <a:spAutoFit/>
          </a:bodyPr>
          <a:lstStyle/>
          <a:p>
            <a:r>
              <a:rPr lang="en-US" sz="2800">
                <a:latin typeface="+mj-lt"/>
              </a:rPr>
              <a:t>ACIS Data</a:t>
            </a:r>
          </a:p>
        </p:txBody>
      </p:sp>
      <p:sp>
        <p:nvSpPr>
          <p:cNvPr id="26" name="TextBox 25">
            <a:extLst>
              <a:ext uri="{FF2B5EF4-FFF2-40B4-BE49-F238E27FC236}">
                <a16:creationId xmlns:a16="http://schemas.microsoft.com/office/drawing/2014/main" id="{E1575F17-67C7-434C-978B-A83ECEB6757F}"/>
              </a:ext>
            </a:extLst>
          </p:cNvPr>
          <p:cNvSpPr txBox="1"/>
          <p:nvPr/>
        </p:nvSpPr>
        <p:spPr>
          <a:xfrm>
            <a:off x="1139642" y="4671911"/>
            <a:ext cx="2107208" cy="769441"/>
          </a:xfrm>
          <a:prstGeom prst="rect">
            <a:avLst/>
          </a:prstGeom>
          <a:noFill/>
        </p:spPr>
        <p:txBody>
          <a:bodyPr wrap="square">
            <a:spAutoFit/>
          </a:bodyPr>
          <a:lstStyle/>
          <a:p>
            <a:pPr algn="ctr"/>
            <a:r>
              <a:rPr lang="en-US" sz="2200">
                <a:latin typeface="+mj-lt"/>
              </a:rPr>
              <a:t>Criminal sentences from 2017-2021</a:t>
            </a:r>
          </a:p>
        </p:txBody>
      </p:sp>
      <p:sp>
        <p:nvSpPr>
          <p:cNvPr id="27" name="TextBox 26">
            <a:extLst>
              <a:ext uri="{FF2B5EF4-FFF2-40B4-BE49-F238E27FC236}">
                <a16:creationId xmlns:a16="http://schemas.microsoft.com/office/drawing/2014/main" id="{0DE1F41E-3702-9E68-F45B-B9A927DFF80B}"/>
              </a:ext>
            </a:extLst>
          </p:cNvPr>
          <p:cNvSpPr txBox="1"/>
          <p:nvPr/>
        </p:nvSpPr>
        <p:spPr>
          <a:xfrm>
            <a:off x="8780847" y="2267794"/>
            <a:ext cx="1608978" cy="523220"/>
          </a:xfrm>
          <a:prstGeom prst="rect">
            <a:avLst/>
          </a:prstGeom>
          <a:noFill/>
        </p:spPr>
        <p:txBody>
          <a:bodyPr wrap="square">
            <a:spAutoFit/>
          </a:bodyPr>
          <a:lstStyle/>
          <a:p>
            <a:r>
              <a:rPr lang="en-US" sz="2800">
                <a:latin typeface="+mj-lt"/>
              </a:rPr>
              <a:t>Census Data</a:t>
            </a:r>
          </a:p>
        </p:txBody>
      </p:sp>
      <p:sp>
        <p:nvSpPr>
          <p:cNvPr id="28" name="TextBox 27">
            <a:extLst>
              <a:ext uri="{FF2B5EF4-FFF2-40B4-BE49-F238E27FC236}">
                <a16:creationId xmlns:a16="http://schemas.microsoft.com/office/drawing/2014/main" id="{05892D49-427A-CF5E-9BF4-74D5AB17B64D}"/>
              </a:ext>
            </a:extLst>
          </p:cNvPr>
          <p:cNvSpPr txBox="1"/>
          <p:nvPr/>
        </p:nvSpPr>
        <p:spPr>
          <a:xfrm>
            <a:off x="8424417" y="4329609"/>
            <a:ext cx="2107208" cy="430887"/>
          </a:xfrm>
          <a:prstGeom prst="rect">
            <a:avLst/>
          </a:prstGeom>
          <a:noFill/>
        </p:spPr>
        <p:txBody>
          <a:bodyPr wrap="square">
            <a:spAutoFit/>
          </a:bodyPr>
          <a:lstStyle/>
          <a:p>
            <a:pPr algn="ctr"/>
            <a:r>
              <a:rPr lang="en-US" sz="2200">
                <a:latin typeface="+mj-lt"/>
              </a:rPr>
              <a:t>County Demographics</a:t>
            </a:r>
          </a:p>
        </p:txBody>
      </p:sp>
      <p:pic>
        <p:nvPicPr>
          <p:cNvPr id="1032" name="Picture 8" descr="Homepage | IPUMS">
            <a:extLst>
              <a:ext uri="{FF2B5EF4-FFF2-40B4-BE49-F238E27FC236}">
                <a16:creationId xmlns:a16="http://schemas.microsoft.com/office/drawing/2014/main" id="{2375E747-626F-FF51-B87E-A8EC08805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5392" y="2952699"/>
            <a:ext cx="3344031" cy="95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19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1">
            <a:extLst>
              <a:ext uri="{FF2B5EF4-FFF2-40B4-BE49-F238E27FC236}">
                <a16:creationId xmlns:a16="http://schemas.microsoft.com/office/drawing/2014/main" id="{44B8EEB3-5697-C486-9921-320DC763C5FC}"/>
              </a:ext>
            </a:extLst>
          </p:cNvPr>
          <p:cNvGraphicFramePr/>
          <p:nvPr/>
        </p:nvGraphicFramePr>
        <p:xfrm>
          <a:off x="3400323" y="151826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6563439-8FF2-E24E-06E7-F78260430996}"/>
              </a:ext>
            </a:extLst>
          </p:cNvPr>
          <p:cNvSpPr>
            <a:spLocks noGrp="1"/>
          </p:cNvSpPr>
          <p:nvPr>
            <p:ph type="title"/>
          </p:nvPr>
        </p:nvSpPr>
        <p:spPr/>
        <p:txBody>
          <a:bodyPr>
            <a:normAutofit/>
          </a:bodyPr>
          <a:lstStyle/>
          <a:p>
            <a:r>
              <a:rPr lang="en-US"/>
              <a:t>How can we quantify racial/gender bias?</a:t>
            </a:r>
          </a:p>
        </p:txBody>
      </p:sp>
      <p:grpSp>
        <p:nvGrpSpPr>
          <p:cNvPr id="13" name="Group 12">
            <a:extLst>
              <a:ext uri="{FF2B5EF4-FFF2-40B4-BE49-F238E27FC236}">
                <a16:creationId xmlns:a16="http://schemas.microsoft.com/office/drawing/2014/main" id="{6748CEAD-5981-0345-6782-BF95DEBDBBC5}"/>
              </a:ext>
            </a:extLst>
          </p:cNvPr>
          <p:cNvGrpSpPr/>
          <p:nvPr/>
        </p:nvGrpSpPr>
        <p:grpSpPr>
          <a:xfrm>
            <a:off x="1836600" y="2533265"/>
            <a:ext cx="1492209" cy="1508596"/>
            <a:chOff x="1331649" y="2503503"/>
            <a:chExt cx="1188720" cy="1188720"/>
          </a:xfrm>
          <a:solidFill>
            <a:schemeClr val="accent2">
              <a:lumMod val="75000"/>
            </a:schemeClr>
          </a:solidFill>
          <a:effectLst>
            <a:outerShdw blurRad="50800" dist="38100" dir="2700000" algn="tl" rotWithShape="0">
              <a:prstClr val="black">
                <a:alpha val="40000"/>
              </a:prstClr>
            </a:outerShdw>
          </a:effectLst>
        </p:grpSpPr>
        <p:sp>
          <p:nvSpPr>
            <p:cNvPr id="10" name="Oval 9">
              <a:extLst>
                <a:ext uri="{FF2B5EF4-FFF2-40B4-BE49-F238E27FC236}">
                  <a16:creationId xmlns:a16="http://schemas.microsoft.com/office/drawing/2014/main" id="{BC5EDA21-AC4D-D4ED-9176-53DB8FBEB384}"/>
                </a:ext>
              </a:extLst>
            </p:cNvPr>
            <p:cNvSpPr/>
            <p:nvPr/>
          </p:nvSpPr>
          <p:spPr>
            <a:xfrm>
              <a:off x="1331649" y="2503503"/>
              <a:ext cx="1188720" cy="1188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olice male with solid fill">
              <a:extLst>
                <a:ext uri="{FF2B5EF4-FFF2-40B4-BE49-F238E27FC236}">
                  <a16:creationId xmlns:a16="http://schemas.microsoft.com/office/drawing/2014/main" id="{3C97C01A-5C86-D980-541E-07AE851F7C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8809" y="2640663"/>
              <a:ext cx="914400" cy="914400"/>
            </a:xfrm>
            <a:prstGeom prst="rect">
              <a:avLst/>
            </a:prstGeom>
          </p:spPr>
        </p:pic>
      </p:grpSp>
      <p:grpSp>
        <p:nvGrpSpPr>
          <p:cNvPr id="16" name="Group 15">
            <a:extLst>
              <a:ext uri="{FF2B5EF4-FFF2-40B4-BE49-F238E27FC236}">
                <a16:creationId xmlns:a16="http://schemas.microsoft.com/office/drawing/2014/main" id="{4CD31F21-765C-E0C6-50CB-BF88C2158093}"/>
              </a:ext>
            </a:extLst>
          </p:cNvPr>
          <p:cNvGrpSpPr/>
          <p:nvPr/>
        </p:nvGrpSpPr>
        <p:grpSpPr>
          <a:xfrm>
            <a:off x="7984119" y="2516877"/>
            <a:ext cx="1516789" cy="1524983"/>
            <a:chOff x="4789031" y="2878540"/>
            <a:chExt cx="1005840" cy="1005840"/>
          </a:xfrm>
          <a:solidFill>
            <a:schemeClr val="accent2">
              <a:lumMod val="75000"/>
            </a:schemeClr>
          </a:solidFill>
          <a:effectLst>
            <a:outerShdw blurRad="50800" dist="38100" dir="2700000" algn="tl" rotWithShape="0">
              <a:prstClr val="black">
                <a:alpha val="40000"/>
              </a:prstClr>
            </a:outerShdw>
          </a:effectLst>
        </p:grpSpPr>
        <p:sp>
          <p:nvSpPr>
            <p:cNvPr id="15" name="Oval 14">
              <a:extLst>
                <a:ext uri="{FF2B5EF4-FFF2-40B4-BE49-F238E27FC236}">
                  <a16:creationId xmlns:a16="http://schemas.microsoft.com/office/drawing/2014/main" id="{FCA68BE7-3275-D06A-4EF8-A3BFDB81D0C3}"/>
                </a:ext>
              </a:extLst>
            </p:cNvPr>
            <p:cNvSpPr/>
            <p:nvPr/>
          </p:nvSpPr>
          <p:spPr>
            <a:xfrm>
              <a:off x="4789031" y="2878540"/>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Judge female with solid fill">
              <a:extLst>
                <a:ext uri="{FF2B5EF4-FFF2-40B4-BE49-F238E27FC236}">
                  <a16:creationId xmlns:a16="http://schemas.microsoft.com/office/drawing/2014/main" id="{1E3D360D-33AE-F800-5480-893362124C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03331" y="2992840"/>
              <a:ext cx="777240" cy="777240"/>
            </a:xfrm>
            <a:prstGeom prst="rect">
              <a:avLst/>
            </a:prstGeom>
          </p:spPr>
        </p:pic>
      </p:grpSp>
      <p:grpSp>
        <p:nvGrpSpPr>
          <p:cNvPr id="17" name="Group 16">
            <a:extLst>
              <a:ext uri="{FF2B5EF4-FFF2-40B4-BE49-F238E27FC236}">
                <a16:creationId xmlns:a16="http://schemas.microsoft.com/office/drawing/2014/main" id="{795BEFBE-3BB3-9601-EF0A-7DCA17DE9D2F}"/>
              </a:ext>
            </a:extLst>
          </p:cNvPr>
          <p:cNvGrpSpPr/>
          <p:nvPr/>
        </p:nvGrpSpPr>
        <p:grpSpPr>
          <a:xfrm>
            <a:off x="4821683" y="2549652"/>
            <a:ext cx="1500402" cy="1508596"/>
            <a:chOff x="2480044" y="2143812"/>
            <a:chExt cx="1005840" cy="1005840"/>
          </a:xfrm>
          <a:solidFill>
            <a:schemeClr val="accent2">
              <a:lumMod val="75000"/>
            </a:schemeClr>
          </a:solidFill>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A5BC69C1-C9C7-291B-8F23-3C0564C82A08}"/>
                </a:ext>
              </a:extLst>
            </p:cNvPr>
            <p:cNvSpPr/>
            <p:nvPr/>
          </p:nvSpPr>
          <p:spPr>
            <a:xfrm>
              <a:off x="2480044" y="2143812"/>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Judge male with solid fill">
              <a:extLst>
                <a:ext uri="{FF2B5EF4-FFF2-40B4-BE49-F238E27FC236}">
                  <a16:creationId xmlns:a16="http://schemas.microsoft.com/office/drawing/2014/main" id="{C2ED0733-FDF1-1115-E045-C23A378BA3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94344" y="2258111"/>
              <a:ext cx="777240" cy="777240"/>
            </a:xfrm>
            <a:prstGeom prst="rect">
              <a:avLst/>
            </a:prstGeom>
          </p:spPr>
        </p:pic>
      </p:grpSp>
      <p:sp>
        <p:nvSpPr>
          <p:cNvPr id="4" name="TextBox 3">
            <a:extLst>
              <a:ext uri="{FF2B5EF4-FFF2-40B4-BE49-F238E27FC236}">
                <a16:creationId xmlns:a16="http://schemas.microsoft.com/office/drawing/2014/main" id="{78550EC3-3350-5E13-CA14-C57E5BB6A09F}"/>
              </a:ext>
            </a:extLst>
          </p:cNvPr>
          <p:cNvSpPr txBox="1"/>
          <p:nvPr/>
        </p:nvSpPr>
        <p:spPr>
          <a:xfrm>
            <a:off x="1124253" y="4408129"/>
            <a:ext cx="2916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Police</a:t>
            </a:r>
          </a:p>
        </p:txBody>
      </p:sp>
      <p:sp>
        <p:nvSpPr>
          <p:cNvPr id="6" name="TextBox 5">
            <a:extLst>
              <a:ext uri="{FF2B5EF4-FFF2-40B4-BE49-F238E27FC236}">
                <a16:creationId xmlns:a16="http://schemas.microsoft.com/office/drawing/2014/main" id="{17F05BAC-2E18-C938-367B-FDC7D52BD3D7}"/>
              </a:ext>
            </a:extLst>
          </p:cNvPr>
          <p:cNvSpPr txBox="1"/>
          <p:nvPr/>
        </p:nvSpPr>
        <p:spPr>
          <a:xfrm>
            <a:off x="4162962" y="4386862"/>
            <a:ext cx="28178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Prosecutor</a:t>
            </a:r>
          </a:p>
        </p:txBody>
      </p:sp>
      <p:sp>
        <p:nvSpPr>
          <p:cNvPr id="8" name="TextBox 7">
            <a:extLst>
              <a:ext uri="{FF2B5EF4-FFF2-40B4-BE49-F238E27FC236}">
                <a16:creationId xmlns:a16="http://schemas.microsoft.com/office/drawing/2014/main" id="{EDAD946B-8E9F-29A1-8444-AF5EBC0B7330}"/>
              </a:ext>
            </a:extLst>
          </p:cNvPr>
          <p:cNvSpPr txBox="1"/>
          <p:nvPr/>
        </p:nvSpPr>
        <p:spPr>
          <a:xfrm>
            <a:off x="7554449" y="4408128"/>
            <a:ext cx="23761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Judge</a:t>
            </a:r>
            <a:endParaRPr lang="en-US" sz="2000"/>
          </a:p>
        </p:txBody>
      </p:sp>
      <p:sp>
        <p:nvSpPr>
          <p:cNvPr id="41" name="TextBox 40">
            <a:extLst>
              <a:ext uri="{FF2B5EF4-FFF2-40B4-BE49-F238E27FC236}">
                <a16:creationId xmlns:a16="http://schemas.microsoft.com/office/drawing/2014/main" id="{31E51A74-FB5B-3E20-5BE3-D566994775E3}"/>
              </a:ext>
            </a:extLst>
          </p:cNvPr>
          <p:cNvSpPr txBox="1"/>
          <p:nvPr/>
        </p:nvSpPr>
        <p:spPr>
          <a:xfrm>
            <a:off x="12459978" y="133270"/>
            <a:ext cx="2247254" cy="1384995"/>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solidFill>
                <a:schemeClr val="bg1"/>
              </a:solidFill>
            </a:endParaRPr>
          </a:p>
          <a:p>
            <a:r>
              <a:rPr lang="en-US" sz="1200">
                <a:solidFill>
                  <a:schemeClr val="bg1"/>
                </a:solidFill>
              </a:rPr>
              <a:t>Sentencing, or prison, is probably the first word that you would think of when we talk about crime.  So let's start from this very end result that one defendant can receive throughout this process.</a:t>
            </a:r>
          </a:p>
        </p:txBody>
      </p:sp>
      <p:sp>
        <p:nvSpPr>
          <p:cNvPr id="3" name="TextBox 2">
            <a:extLst>
              <a:ext uri="{FF2B5EF4-FFF2-40B4-BE49-F238E27FC236}">
                <a16:creationId xmlns:a16="http://schemas.microsoft.com/office/drawing/2014/main" id="{AA0B0701-026E-B100-D366-09507464EF24}"/>
              </a:ext>
            </a:extLst>
          </p:cNvPr>
          <p:cNvSpPr txBox="1"/>
          <p:nvPr/>
        </p:nvSpPr>
        <p:spPr>
          <a:xfrm>
            <a:off x="1124253" y="4851472"/>
            <a:ext cx="29169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 is arrested?</a:t>
            </a:r>
          </a:p>
        </p:txBody>
      </p:sp>
      <p:sp>
        <p:nvSpPr>
          <p:cNvPr id="11" name="TextBox 10">
            <a:extLst>
              <a:ext uri="{FF2B5EF4-FFF2-40B4-BE49-F238E27FC236}">
                <a16:creationId xmlns:a16="http://schemas.microsoft.com/office/drawing/2014/main" id="{8D2E58A3-3532-7C27-34B3-8A3816786FD6}"/>
              </a:ext>
            </a:extLst>
          </p:cNvPr>
          <p:cNvSpPr txBox="1"/>
          <p:nvPr/>
        </p:nvSpPr>
        <p:spPr>
          <a:xfrm>
            <a:off x="4383820" y="4851470"/>
            <a:ext cx="2376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Whose charges are dropped?</a:t>
            </a:r>
          </a:p>
        </p:txBody>
      </p:sp>
      <p:sp>
        <p:nvSpPr>
          <p:cNvPr id="12" name="TextBox 11">
            <a:extLst>
              <a:ext uri="{FF2B5EF4-FFF2-40B4-BE49-F238E27FC236}">
                <a16:creationId xmlns:a16="http://schemas.microsoft.com/office/drawing/2014/main" id="{4CFBEB15-CF17-DAA9-5EDB-4BE6BDD17A9B}"/>
              </a:ext>
            </a:extLst>
          </p:cNvPr>
          <p:cNvSpPr txBox="1"/>
          <p:nvPr/>
        </p:nvSpPr>
        <p:spPr>
          <a:xfrm>
            <a:off x="7554449" y="4851471"/>
            <a:ext cx="2376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 gets sentenced to longer times in prison?</a:t>
            </a:r>
          </a:p>
        </p:txBody>
      </p:sp>
    </p:spTree>
    <p:extLst>
      <p:ext uri="{BB962C8B-B14F-4D97-AF65-F5344CB8AC3E}">
        <p14:creationId xmlns:p14="http://schemas.microsoft.com/office/powerpoint/2010/main" val="3083061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Diagram 31">
            <a:extLst>
              <a:ext uri="{FF2B5EF4-FFF2-40B4-BE49-F238E27FC236}">
                <a16:creationId xmlns:a16="http://schemas.microsoft.com/office/drawing/2014/main" id="{44B8EEB3-5697-C486-9921-320DC763C5FC}"/>
              </a:ext>
            </a:extLst>
          </p:cNvPr>
          <p:cNvGraphicFramePr/>
          <p:nvPr/>
        </p:nvGraphicFramePr>
        <p:xfrm>
          <a:off x="3400323" y="1518265"/>
          <a:ext cx="4572000"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A6563439-8FF2-E24E-06E7-F78260430996}"/>
              </a:ext>
            </a:extLst>
          </p:cNvPr>
          <p:cNvSpPr>
            <a:spLocks noGrp="1"/>
          </p:cNvSpPr>
          <p:nvPr>
            <p:ph type="title"/>
          </p:nvPr>
        </p:nvSpPr>
        <p:spPr/>
        <p:txBody>
          <a:bodyPr>
            <a:normAutofit/>
          </a:bodyPr>
          <a:lstStyle/>
          <a:p>
            <a:r>
              <a:rPr lang="en-US"/>
              <a:t>How can we quantify racial/gender bias?</a:t>
            </a:r>
          </a:p>
        </p:txBody>
      </p:sp>
      <p:grpSp>
        <p:nvGrpSpPr>
          <p:cNvPr id="13" name="Group 12">
            <a:extLst>
              <a:ext uri="{FF2B5EF4-FFF2-40B4-BE49-F238E27FC236}">
                <a16:creationId xmlns:a16="http://schemas.microsoft.com/office/drawing/2014/main" id="{6748CEAD-5981-0345-6782-BF95DEBDBBC5}"/>
              </a:ext>
            </a:extLst>
          </p:cNvPr>
          <p:cNvGrpSpPr/>
          <p:nvPr/>
        </p:nvGrpSpPr>
        <p:grpSpPr>
          <a:xfrm>
            <a:off x="1836600" y="2533265"/>
            <a:ext cx="1492209" cy="1508596"/>
            <a:chOff x="1331649" y="2503503"/>
            <a:chExt cx="1188720" cy="1188720"/>
          </a:xfrm>
          <a:solidFill>
            <a:schemeClr val="accent2">
              <a:lumMod val="75000"/>
            </a:schemeClr>
          </a:solidFill>
          <a:effectLst>
            <a:outerShdw blurRad="50800" dist="38100" dir="2700000" algn="tl" rotWithShape="0">
              <a:prstClr val="black">
                <a:alpha val="40000"/>
              </a:prstClr>
            </a:outerShdw>
          </a:effectLst>
        </p:grpSpPr>
        <p:sp>
          <p:nvSpPr>
            <p:cNvPr id="10" name="Oval 9">
              <a:extLst>
                <a:ext uri="{FF2B5EF4-FFF2-40B4-BE49-F238E27FC236}">
                  <a16:creationId xmlns:a16="http://schemas.microsoft.com/office/drawing/2014/main" id="{BC5EDA21-AC4D-D4ED-9176-53DB8FBEB384}"/>
                </a:ext>
              </a:extLst>
            </p:cNvPr>
            <p:cNvSpPr/>
            <p:nvPr/>
          </p:nvSpPr>
          <p:spPr>
            <a:xfrm>
              <a:off x="1331649" y="2503503"/>
              <a:ext cx="1188720" cy="1188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Police male with solid fill">
              <a:extLst>
                <a:ext uri="{FF2B5EF4-FFF2-40B4-BE49-F238E27FC236}">
                  <a16:creationId xmlns:a16="http://schemas.microsoft.com/office/drawing/2014/main" id="{3C97C01A-5C86-D980-541E-07AE851F7C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8809" y="2640663"/>
              <a:ext cx="914400" cy="914400"/>
            </a:xfrm>
            <a:prstGeom prst="rect">
              <a:avLst/>
            </a:prstGeom>
          </p:spPr>
        </p:pic>
      </p:grpSp>
      <p:grpSp>
        <p:nvGrpSpPr>
          <p:cNvPr id="16" name="Group 15">
            <a:extLst>
              <a:ext uri="{FF2B5EF4-FFF2-40B4-BE49-F238E27FC236}">
                <a16:creationId xmlns:a16="http://schemas.microsoft.com/office/drawing/2014/main" id="{4CD31F21-765C-E0C6-50CB-BF88C2158093}"/>
              </a:ext>
            </a:extLst>
          </p:cNvPr>
          <p:cNvGrpSpPr/>
          <p:nvPr/>
        </p:nvGrpSpPr>
        <p:grpSpPr>
          <a:xfrm>
            <a:off x="7984119" y="2516877"/>
            <a:ext cx="1516789" cy="1524983"/>
            <a:chOff x="4789031" y="2878540"/>
            <a:chExt cx="1005840" cy="1005840"/>
          </a:xfrm>
          <a:solidFill>
            <a:schemeClr val="accent2">
              <a:lumMod val="75000"/>
            </a:schemeClr>
          </a:solidFill>
          <a:effectLst>
            <a:outerShdw blurRad="50800" dist="38100" dir="2700000" algn="tl" rotWithShape="0">
              <a:prstClr val="black">
                <a:alpha val="40000"/>
              </a:prstClr>
            </a:outerShdw>
          </a:effectLst>
        </p:grpSpPr>
        <p:sp>
          <p:nvSpPr>
            <p:cNvPr id="15" name="Oval 14">
              <a:extLst>
                <a:ext uri="{FF2B5EF4-FFF2-40B4-BE49-F238E27FC236}">
                  <a16:creationId xmlns:a16="http://schemas.microsoft.com/office/drawing/2014/main" id="{FCA68BE7-3275-D06A-4EF8-A3BFDB81D0C3}"/>
                </a:ext>
              </a:extLst>
            </p:cNvPr>
            <p:cNvSpPr/>
            <p:nvPr/>
          </p:nvSpPr>
          <p:spPr>
            <a:xfrm>
              <a:off x="4789031" y="2878540"/>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Judge female with solid fill">
              <a:extLst>
                <a:ext uri="{FF2B5EF4-FFF2-40B4-BE49-F238E27FC236}">
                  <a16:creationId xmlns:a16="http://schemas.microsoft.com/office/drawing/2014/main" id="{1E3D360D-33AE-F800-5480-893362124C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03331" y="2992840"/>
              <a:ext cx="777240" cy="777240"/>
            </a:xfrm>
            <a:prstGeom prst="rect">
              <a:avLst/>
            </a:prstGeom>
          </p:spPr>
        </p:pic>
      </p:grpSp>
      <p:grpSp>
        <p:nvGrpSpPr>
          <p:cNvPr id="17" name="Group 16">
            <a:extLst>
              <a:ext uri="{FF2B5EF4-FFF2-40B4-BE49-F238E27FC236}">
                <a16:creationId xmlns:a16="http://schemas.microsoft.com/office/drawing/2014/main" id="{795BEFBE-3BB3-9601-EF0A-7DCA17DE9D2F}"/>
              </a:ext>
            </a:extLst>
          </p:cNvPr>
          <p:cNvGrpSpPr/>
          <p:nvPr/>
        </p:nvGrpSpPr>
        <p:grpSpPr>
          <a:xfrm>
            <a:off x="4821683" y="2549652"/>
            <a:ext cx="1500402" cy="1508596"/>
            <a:chOff x="2480044" y="2143812"/>
            <a:chExt cx="1005840" cy="1005840"/>
          </a:xfrm>
          <a:solidFill>
            <a:schemeClr val="accent2">
              <a:lumMod val="75000"/>
            </a:schemeClr>
          </a:solidFill>
          <a:effectLst>
            <a:outerShdw blurRad="50800" dist="38100" dir="2700000" algn="tl" rotWithShape="0">
              <a:prstClr val="black">
                <a:alpha val="40000"/>
              </a:prstClr>
            </a:outerShdw>
          </a:effectLst>
        </p:grpSpPr>
        <p:sp>
          <p:nvSpPr>
            <p:cNvPr id="14" name="Oval 13">
              <a:extLst>
                <a:ext uri="{FF2B5EF4-FFF2-40B4-BE49-F238E27FC236}">
                  <a16:creationId xmlns:a16="http://schemas.microsoft.com/office/drawing/2014/main" id="{A5BC69C1-C9C7-291B-8F23-3C0564C82A08}"/>
                </a:ext>
              </a:extLst>
            </p:cNvPr>
            <p:cNvSpPr/>
            <p:nvPr/>
          </p:nvSpPr>
          <p:spPr>
            <a:xfrm>
              <a:off x="2480044" y="2143812"/>
              <a:ext cx="1005840" cy="1005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Judge male with solid fill">
              <a:extLst>
                <a:ext uri="{FF2B5EF4-FFF2-40B4-BE49-F238E27FC236}">
                  <a16:creationId xmlns:a16="http://schemas.microsoft.com/office/drawing/2014/main" id="{C2ED0733-FDF1-1115-E045-C23A378BA3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94344" y="2258111"/>
              <a:ext cx="777240" cy="777240"/>
            </a:xfrm>
            <a:prstGeom prst="rect">
              <a:avLst/>
            </a:prstGeom>
          </p:spPr>
        </p:pic>
      </p:grpSp>
      <p:sp>
        <p:nvSpPr>
          <p:cNvPr id="4" name="TextBox 3">
            <a:extLst>
              <a:ext uri="{FF2B5EF4-FFF2-40B4-BE49-F238E27FC236}">
                <a16:creationId xmlns:a16="http://schemas.microsoft.com/office/drawing/2014/main" id="{78550EC3-3350-5E13-CA14-C57E5BB6A09F}"/>
              </a:ext>
            </a:extLst>
          </p:cNvPr>
          <p:cNvSpPr txBox="1"/>
          <p:nvPr/>
        </p:nvSpPr>
        <p:spPr>
          <a:xfrm>
            <a:off x="1124253" y="4408129"/>
            <a:ext cx="291690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Police</a:t>
            </a:r>
          </a:p>
        </p:txBody>
      </p:sp>
      <p:sp>
        <p:nvSpPr>
          <p:cNvPr id="6" name="TextBox 5">
            <a:extLst>
              <a:ext uri="{FF2B5EF4-FFF2-40B4-BE49-F238E27FC236}">
                <a16:creationId xmlns:a16="http://schemas.microsoft.com/office/drawing/2014/main" id="{17F05BAC-2E18-C938-367B-FDC7D52BD3D7}"/>
              </a:ext>
            </a:extLst>
          </p:cNvPr>
          <p:cNvSpPr txBox="1"/>
          <p:nvPr/>
        </p:nvSpPr>
        <p:spPr>
          <a:xfrm>
            <a:off x="4162962" y="4386862"/>
            <a:ext cx="281784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Prosecutor</a:t>
            </a:r>
          </a:p>
        </p:txBody>
      </p:sp>
      <p:sp>
        <p:nvSpPr>
          <p:cNvPr id="8" name="TextBox 7">
            <a:extLst>
              <a:ext uri="{FF2B5EF4-FFF2-40B4-BE49-F238E27FC236}">
                <a16:creationId xmlns:a16="http://schemas.microsoft.com/office/drawing/2014/main" id="{EDAD946B-8E9F-29A1-8444-AF5EBC0B7330}"/>
              </a:ext>
            </a:extLst>
          </p:cNvPr>
          <p:cNvSpPr txBox="1"/>
          <p:nvPr/>
        </p:nvSpPr>
        <p:spPr>
          <a:xfrm>
            <a:off x="7554449" y="4408128"/>
            <a:ext cx="237612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tx1">
                    <a:lumMod val="85000"/>
                  </a:schemeClr>
                </a:solidFill>
              </a:rPr>
              <a:t>Judge</a:t>
            </a:r>
            <a:endParaRPr lang="en-US" sz="2000"/>
          </a:p>
        </p:txBody>
      </p:sp>
      <p:sp>
        <p:nvSpPr>
          <p:cNvPr id="3" name="TextBox 2">
            <a:extLst>
              <a:ext uri="{FF2B5EF4-FFF2-40B4-BE49-F238E27FC236}">
                <a16:creationId xmlns:a16="http://schemas.microsoft.com/office/drawing/2014/main" id="{AA0B0701-026E-B100-D366-09507464EF24}"/>
              </a:ext>
            </a:extLst>
          </p:cNvPr>
          <p:cNvSpPr txBox="1"/>
          <p:nvPr/>
        </p:nvSpPr>
        <p:spPr>
          <a:xfrm>
            <a:off x="1124253" y="4851472"/>
            <a:ext cx="291690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 is arrested?</a:t>
            </a:r>
          </a:p>
        </p:txBody>
      </p:sp>
      <p:sp>
        <p:nvSpPr>
          <p:cNvPr id="11" name="TextBox 10">
            <a:extLst>
              <a:ext uri="{FF2B5EF4-FFF2-40B4-BE49-F238E27FC236}">
                <a16:creationId xmlns:a16="http://schemas.microsoft.com/office/drawing/2014/main" id="{8D2E58A3-3532-7C27-34B3-8A3816786FD6}"/>
              </a:ext>
            </a:extLst>
          </p:cNvPr>
          <p:cNvSpPr txBox="1"/>
          <p:nvPr/>
        </p:nvSpPr>
        <p:spPr>
          <a:xfrm>
            <a:off x="4383820" y="4851470"/>
            <a:ext cx="2376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Whose charges are dropped?</a:t>
            </a:r>
          </a:p>
        </p:txBody>
      </p:sp>
      <p:sp>
        <p:nvSpPr>
          <p:cNvPr id="12" name="TextBox 11">
            <a:extLst>
              <a:ext uri="{FF2B5EF4-FFF2-40B4-BE49-F238E27FC236}">
                <a16:creationId xmlns:a16="http://schemas.microsoft.com/office/drawing/2014/main" id="{4CFBEB15-CF17-DAA9-5EDB-4BE6BDD17A9B}"/>
              </a:ext>
            </a:extLst>
          </p:cNvPr>
          <p:cNvSpPr txBox="1"/>
          <p:nvPr/>
        </p:nvSpPr>
        <p:spPr>
          <a:xfrm>
            <a:off x="7554449" y="4851471"/>
            <a:ext cx="23761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chemeClr val="tx1">
                    <a:lumMod val="50000"/>
                  </a:schemeClr>
                </a:solidFill>
              </a:rPr>
              <a:t>Who gets sentenced to longer times in prison?</a:t>
            </a:r>
          </a:p>
        </p:txBody>
      </p:sp>
      <p:sp>
        <p:nvSpPr>
          <p:cNvPr id="18" name="Frame 17">
            <a:extLst>
              <a:ext uri="{FF2B5EF4-FFF2-40B4-BE49-F238E27FC236}">
                <a16:creationId xmlns:a16="http://schemas.microsoft.com/office/drawing/2014/main" id="{0A5F0F43-D110-06FF-69BC-5CDE0C855F60}"/>
              </a:ext>
            </a:extLst>
          </p:cNvPr>
          <p:cNvSpPr/>
          <p:nvPr/>
        </p:nvSpPr>
        <p:spPr>
          <a:xfrm>
            <a:off x="7427606" y="2034283"/>
            <a:ext cx="2629813" cy="3657600"/>
          </a:xfrm>
          <a:prstGeom prst="frame">
            <a:avLst>
              <a:gd name="adj1" fmla="val 4873"/>
            </a:avLst>
          </a:prstGeom>
          <a:solidFill>
            <a:srgbClr val="AE3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7675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8194-3786-E0E1-F7B0-82BD9CDEB43E}"/>
              </a:ext>
            </a:extLst>
          </p:cNvPr>
          <p:cNvSpPr>
            <a:spLocks noGrp="1"/>
          </p:cNvSpPr>
          <p:nvPr>
            <p:ph type="title"/>
          </p:nvPr>
        </p:nvSpPr>
        <p:spPr/>
        <p:txBody>
          <a:bodyPr/>
          <a:lstStyle/>
          <a:p>
            <a:r>
              <a:rPr lang="en-US"/>
              <a:t>Sentencing</a:t>
            </a:r>
          </a:p>
        </p:txBody>
      </p:sp>
      <p:sp>
        <p:nvSpPr>
          <p:cNvPr id="4" name="TextBox 3">
            <a:extLst>
              <a:ext uri="{FF2B5EF4-FFF2-40B4-BE49-F238E27FC236}">
                <a16:creationId xmlns:a16="http://schemas.microsoft.com/office/drawing/2014/main" id="{77A6BF47-6324-4D90-1299-64EEAC943676}"/>
              </a:ext>
            </a:extLst>
          </p:cNvPr>
          <p:cNvSpPr txBox="1"/>
          <p:nvPr/>
        </p:nvSpPr>
        <p:spPr>
          <a:xfrm>
            <a:off x="3364424" y="3280473"/>
            <a:ext cx="1788762" cy="134281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84 – 105</a:t>
            </a:r>
          </a:p>
          <a:p>
            <a:pPr algn="ctr"/>
            <a:endParaRPr lang="en-US" sz="1000"/>
          </a:p>
          <a:p>
            <a:pPr algn="ctr"/>
            <a:r>
              <a:rPr lang="en-US" sz="2000"/>
              <a:t>67 – 84</a:t>
            </a:r>
          </a:p>
          <a:p>
            <a:pPr algn="ctr"/>
            <a:endParaRPr lang="en-US" sz="1000"/>
          </a:p>
          <a:p>
            <a:pPr algn="ctr"/>
            <a:r>
              <a:rPr lang="en-US" sz="2000"/>
              <a:t>51 - 67</a:t>
            </a:r>
          </a:p>
        </p:txBody>
      </p:sp>
      <p:sp>
        <p:nvSpPr>
          <p:cNvPr id="6" name="TextBox 5">
            <a:extLst>
              <a:ext uri="{FF2B5EF4-FFF2-40B4-BE49-F238E27FC236}">
                <a16:creationId xmlns:a16="http://schemas.microsoft.com/office/drawing/2014/main" id="{D17D63CC-105A-60E3-55EA-6CC313E03F76}"/>
              </a:ext>
            </a:extLst>
          </p:cNvPr>
          <p:cNvSpPr txBox="1"/>
          <p:nvPr/>
        </p:nvSpPr>
        <p:spPr>
          <a:xfrm>
            <a:off x="3364422" y="2531387"/>
            <a:ext cx="1788762" cy="646331"/>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Prior record level</a:t>
            </a:r>
          </a:p>
          <a:p>
            <a:pPr algn="ctr"/>
            <a:r>
              <a:rPr lang="en-US" b="1"/>
              <a:t>6 – 9 pts</a:t>
            </a:r>
          </a:p>
        </p:txBody>
      </p:sp>
      <p:sp>
        <p:nvSpPr>
          <p:cNvPr id="8" name="TextBox 7">
            <a:extLst>
              <a:ext uri="{FF2B5EF4-FFF2-40B4-BE49-F238E27FC236}">
                <a16:creationId xmlns:a16="http://schemas.microsoft.com/office/drawing/2014/main" id="{BD9E71A1-2E5C-DED3-61FB-72E09C10024B}"/>
              </a:ext>
            </a:extLst>
          </p:cNvPr>
          <p:cNvSpPr txBox="1"/>
          <p:nvPr/>
        </p:nvSpPr>
        <p:spPr>
          <a:xfrm rot="16200000">
            <a:off x="2069669" y="3487799"/>
            <a:ext cx="1343186" cy="923330"/>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Offense Class</a:t>
            </a:r>
          </a:p>
          <a:p>
            <a:pPr algn="ctr"/>
            <a:r>
              <a:rPr lang="en-US" b="1"/>
              <a:t>D</a:t>
            </a:r>
          </a:p>
        </p:txBody>
      </p:sp>
      <p:sp>
        <p:nvSpPr>
          <p:cNvPr id="23" name="TextBox 22">
            <a:extLst>
              <a:ext uri="{FF2B5EF4-FFF2-40B4-BE49-F238E27FC236}">
                <a16:creationId xmlns:a16="http://schemas.microsoft.com/office/drawing/2014/main" id="{D68A1A9B-A99E-61C3-F0CA-054C17F88C06}"/>
              </a:ext>
            </a:extLst>
          </p:cNvPr>
          <p:cNvSpPr txBox="1"/>
          <p:nvPr/>
        </p:nvSpPr>
        <p:spPr>
          <a:xfrm>
            <a:off x="2286001" y="1892084"/>
            <a:ext cx="2867184" cy="400110"/>
          </a:xfrm>
          <a:prstGeom prst="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Sentencing Grid</a:t>
            </a:r>
          </a:p>
        </p:txBody>
      </p:sp>
      <p:pic>
        <p:nvPicPr>
          <p:cNvPr id="16" name="Picture 16" descr="Diagram, table&#10;&#10;Description automatically generated">
            <a:extLst>
              <a:ext uri="{FF2B5EF4-FFF2-40B4-BE49-F238E27FC236}">
                <a16:creationId xmlns:a16="http://schemas.microsoft.com/office/drawing/2014/main" id="{CDA29147-DF7C-0A3A-0293-95B26203A85D}"/>
              </a:ext>
            </a:extLst>
          </p:cNvPr>
          <p:cNvPicPr>
            <a:picLocks noChangeAspect="1"/>
          </p:cNvPicPr>
          <p:nvPr/>
        </p:nvPicPr>
        <p:blipFill>
          <a:blip r:embed="rId2"/>
          <a:stretch>
            <a:fillRect/>
          </a:stretch>
        </p:blipFill>
        <p:spPr>
          <a:xfrm>
            <a:off x="6690374" y="-1812"/>
            <a:ext cx="5503597" cy="7100848"/>
          </a:xfrm>
          <a:prstGeom prst="rect">
            <a:avLst/>
          </a:prstGeom>
        </p:spPr>
      </p:pic>
      <p:sp>
        <p:nvSpPr>
          <p:cNvPr id="18" name="Rectangle 17">
            <a:extLst>
              <a:ext uri="{FF2B5EF4-FFF2-40B4-BE49-F238E27FC236}">
                <a16:creationId xmlns:a16="http://schemas.microsoft.com/office/drawing/2014/main" id="{134739DC-C5D7-F7AF-A42B-E71253C31E40}"/>
              </a:ext>
            </a:extLst>
          </p:cNvPr>
          <p:cNvSpPr/>
          <p:nvPr/>
        </p:nvSpPr>
        <p:spPr>
          <a:xfrm>
            <a:off x="8678334" y="3019777"/>
            <a:ext cx="507999" cy="529167"/>
          </a:xfrm>
          <a:prstGeom prst="rect">
            <a:avLst/>
          </a:prstGeom>
          <a:solidFill>
            <a:srgbClr val="C4D8D7">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4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1+#ppt_w/2"/>
                                          </p:val>
                                        </p:tav>
                                        <p:tav tm="100000">
                                          <p:val>
                                            <p:strVal val="#ppt_x"/>
                                          </p:val>
                                        </p:tav>
                                      </p:tavLst>
                                    </p:anim>
                                    <p:anim calcmode="lin" valueType="num">
                                      <p:cBhvr additive="base">
                                        <p:cTn id="17" dur="500" fill="hold"/>
                                        <p:tgtEl>
                                          <p:spTgt spid="23"/>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1+#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1+#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23"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8194-3786-E0E1-F7B0-82BD9CDEB43E}"/>
              </a:ext>
            </a:extLst>
          </p:cNvPr>
          <p:cNvSpPr>
            <a:spLocks noGrp="1"/>
          </p:cNvSpPr>
          <p:nvPr>
            <p:ph type="title"/>
          </p:nvPr>
        </p:nvSpPr>
        <p:spPr/>
        <p:txBody>
          <a:bodyPr/>
          <a:lstStyle/>
          <a:p>
            <a:r>
              <a:rPr lang="en-US"/>
              <a:t>Sentencing</a:t>
            </a:r>
          </a:p>
        </p:txBody>
      </p:sp>
      <p:sp>
        <p:nvSpPr>
          <p:cNvPr id="4" name="TextBox 3">
            <a:extLst>
              <a:ext uri="{FF2B5EF4-FFF2-40B4-BE49-F238E27FC236}">
                <a16:creationId xmlns:a16="http://schemas.microsoft.com/office/drawing/2014/main" id="{77A6BF47-6324-4D90-1299-64EEAC943676}"/>
              </a:ext>
            </a:extLst>
          </p:cNvPr>
          <p:cNvSpPr txBox="1"/>
          <p:nvPr/>
        </p:nvSpPr>
        <p:spPr>
          <a:xfrm>
            <a:off x="3364424" y="3280473"/>
            <a:ext cx="1788762" cy="134281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84 – 105</a:t>
            </a:r>
          </a:p>
          <a:p>
            <a:pPr algn="ctr"/>
            <a:endParaRPr lang="en-US" sz="1000"/>
          </a:p>
          <a:p>
            <a:pPr algn="ctr"/>
            <a:r>
              <a:rPr lang="en-US" sz="2000"/>
              <a:t>67 – 84</a:t>
            </a:r>
          </a:p>
          <a:p>
            <a:pPr algn="ctr"/>
            <a:endParaRPr lang="en-US" sz="1000"/>
          </a:p>
          <a:p>
            <a:pPr algn="ctr"/>
            <a:r>
              <a:rPr lang="en-US" sz="2000"/>
              <a:t>51 - 67</a:t>
            </a:r>
          </a:p>
        </p:txBody>
      </p:sp>
      <p:sp>
        <p:nvSpPr>
          <p:cNvPr id="6" name="TextBox 5">
            <a:extLst>
              <a:ext uri="{FF2B5EF4-FFF2-40B4-BE49-F238E27FC236}">
                <a16:creationId xmlns:a16="http://schemas.microsoft.com/office/drawing/2014/main" id="{D17D63CC-105A-60E3-55EA-6CC313E03F76}"/>
              </a:ext>
            </a:extLst>
          </p:cNvPr>
          <p:cNvSpPr txBox="1"/>
          <p:nvPr/>
        </p:nvSpPr>
        <p:spPr>
          <a:xfrm>
            <a:off x="3364422" y="2531387"/>
            <a:ext cx="1788762" cy="646331"/>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Prior record level</a:t>
            </a:r>
          </a:p>
          <a:p>
            <a:pPr algn="ctr"/>
            <a:r>
              <a:rPr lang="en-US" b="1"/>
              <a:t>6 – 9 pts</a:t>
            </a:r>
          </a:p>
        </p:txBody>
      </p:sp>
      <p:sp>
        <p:nvSpPr>
          <p:cNvPr id="8" name="TextBox 7">
            <a:extLst>
              <a:ext uri="{FF2B5EF4-FFF2-40B4-BE49-F238E27FC236}">
                <a16:creationId xmlns:a16="http://schemas.microsoft.com/office/drawing/2014/main" id="{BD9E71A1-2E5C-DED3-61FB-72E09C10024B}"/>
              </a:ext>
            </a:extLst>
          </p:cNvPr>
          <p:cNvSpPr txBox="1"/>
          <p:nvPr/>
        </p:nvSpPr>
        <p:spPr>
          <a:xfrm rot="16200000">
            <a:off x="2069669" y="3487799"/>
            <a:ext cx="1343186" cy="923330"/>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Offense Class</a:t>
            </a:r>
          </a:p>
          <a:p>
            <a:pPr algn="ctr"/>
            <a:r>
              <a:rPr lang="en-US" b="1"/>
              <a:t>D</a:t>
            </a:r>
          </a:p>
        </p:txBody>
      </p:sp>
      <p:sp>
        <p:nvSpPr>
          <p:cNvPr id="23" name="TextBox 22">
            <a:extLst>
              <a:ext uri="{FF2B5EF4-FFF2-40B4-BE49-F238E27FC236}">
                <a16:creationId xmlns:a16="http://schemas.microsoft.com/office/drawing/2014/main" id="{D68A1A9B-A99E-61C3-F0CA-054C17F88C06}"/>
              </a:ext>
            </a:extLst>
          </p:cNvPr>
          <p:cNvSpPr txBox="1"/>
          <p:nvPr/>
        </p:nvSpPr>
        <p:spPr>
          <a:xfrm>
            <a:off x="2286001" y="1892084"/>
            <a:ext cx="2867184" cy="400110"/>
          </a:xfrm>
          <a:prstGeom prst="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Sentencing Grid</a:t>
            </a:r>
          </a:p>
        </p:txBody>
      </p:sp>
      <p:sp>
        <p:nvSpPr>
          <p:cNvPr id="3" name="TextBox 2">
            <a:extLst>
              <a:ext uri="{FF2B5EF4-FFF2-40B4-BE49-F238E27FC236}">
                <a16:creationId xmlns:a16="http://schemas.microsoft.com/office/drawing/2014/main" id="{A5EAB17D-A08D-F273-3196-59F7C350747F}"/>
              </a:ext>
            </a:extLst>
          </p:cNvPr>
          <p:cNvSpPr txBox="1"/>
          <p:nvPr/>
        </p:nvSpPr>
        <p:spPr>
          <a:xfrm>
            <a:off x="3355324" y="3281746"/>
            <a:ext cx="1783675" cy="370017"/>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
        <p:nvSpPr>
          <p:cNvPr id="5" name="TextBox 4">
            <a:extLst>
              <a:ext uri="{FF2B5EF4-FFF2-40B4-BE49-F238E27FC236}">
                <a16:creationId xmlns:a16="http://schemas.microsoft.com/office/drawing/2014/main" id="{5C064BAF-6BD5-477B-AEA4-0342DC76ADE6}"/>
              </a:ext>
            </a:extLst>
          </p:cNvPr>
          <p:cNvSpPr txBox="1"/>
          <p:nvPr/>
        </p:nvSpPr>
        <p:spPr>
          <a:xfrm>
            <a:off x="3361096" y="3655702"/>
            <a:ext cx="1789448" cy="485470"/>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
        <p:nvSpPr>
          <p:cNvPr id="15" name="TextBox 14">
            <a:extLst>
              <a:ext uri="{FF2B5EF4-FFF2-40B4-BE49-F238E27FC236}">
                <a16:creationId xmlns:a16="http://schemas.microsoft.com/office/drawing/2014/main" id="{FD816427-4CE8-8AF6-53A4-CE55616E429F}"/>
              </a:ext>
            </a:extLst>
          </p:cNvPr>
          <p:cNvSpPr txBox="1"/>
          <p:nvPr/>
        </p:nvSpPr>
        <p:spPr>
          <a:xfrm>
            <a:off x="3355324" y="4140611"/>
            <a:ext cx="1789448" cy="485470"/>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p>
        </p:txBody>
      </p:sp>
    </p:spTree>
    <p:extLst>
      <p:ext uri="{BB962C8B-B14F-4D97-AF65-F5344CB8AC3E}">
        <p14:creationId xmlns:p14="http://schemas.microsoft.com/office/powerpoint/2010/main" val="196519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8194-3786-E0E1-F7B0-82BD9CDEB43E}"/>
              </a:ext>
            </a:extLst>
          </p:cNvPr>
          <p:cNvSpPr>
            <a:spLocks noGrp="1"/>
          </p:cNvSpPr>
          <p:nvPr>
            <p:ph type="title"/>
          </p:nvPr>
        </p:nvSpPr>
        <p:spPr/>
        <p:txBody>
          <a:bodyPr/>
          <a:lstStyle/>
          <a:p>
            <a:r>
              <a:rPr lang="en-US"/>
              <a:t>Sentencing</a:t>
            </a:r>
          </a:p>
        </p:txBody>
      </p:sp>
      <p:sp>
        <p:nvSpPr>
          <p:cNvPr id="4" name="TextBox 3">
            <a:extLst>
              <a:ext uri="{FF2B5EF4-FFF2-40B4-BE49-F238E27FC236}">
                <a16:creationId xmlns:a16="http://schemas.microsoft.com/office/drawing/2014/main" id="{77A6BF47-6324-4D90-1299-64EEAC943676}"/>
              </a:ext>
            </a:extLst>
          </p:cNvPr>
          <p:cNvSpPr txBox="1"/>
          <p:nvPr/>
        </p:nvSpPr>
        <p:spPr>
          <a:xfrm>
            <a:off x="3364424" y="3280473"/>
            <a:ext cx="1788762" cy="1342811"/>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84 – 105</a:t>
            </a:r>
          </a:p>
          <a:p>
            <a:pPr algn="ctr"/>
            <a:endParaRPr lang="en-US" sz="1000"/>
          </a:p>
          <a:p>
            <a:pPr algn="ctr"/>
            <a:r>
              <a:rPr lang="en-US" sz="2000"/>
              <a:t>67 – 84</a:t>
            </a:r>
          </a:p>
          <a:p>
            <a:pPr algn="ctr"/>
            <a:endParaRPr lang="en-US" sz="1000"/>
          </a:p>
          <a:p>
            <a:pPr algn="ctr"/>
            <a:r>
              <a:rPr lang="en-US" sz="2000"/>
              <a:t>51 - 67</a:t>
            </a:r>
          </a:p>
        </p:txBody>
      </p:sp>
      <p:sp>
        <p:nvSpPr>
          <p:cNvPr id="6" name="TextBox 5">
            <a:extLst>
              <a:ext uri="{FF2B5EF4-FFF2-40B4-BE49-F238E27FC236}">
                <a16:creationId xmlns:a16="http://schemas.microsoft.com/office/drawing/2014/main" id="{D17D63CC-105A-60E3-55EA-6CC313E03F76}"/>
              </a:ext>
            </a:extLst>
          </p:cNvPr>
          <p:cNvSpPr txBox="1"/>
          <p:nvPr/>
        </p:nvSpPr>
        <p:spPr>
          <a:xfrm>
            <a:off x="3364422" y="2531387"/>
            <a:ext cx="1788762" cy="646331"/>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Prior record level</a:t>
            </a:r>
          </a:p>
          <a:p>
            <a:pPr algn="ctr"/>
            <a:r>
              <a:rPr lang="en-US" b="1"/>
              <a:t>6 – 9 pts</a:t>
            </a:r>
          </a:p>
        </p:txBody>
      </p:sp>
      <p:sp>
        <p:nvSpPr>
          <p:cNvPr id="8" name="TextBox 7">
            <a:extLst>
              <a:ext uri="{FF2B5EF4-FFF2-40B4-BE49-F238E27FC236}">
                <a16:creationId xmlns:a16="http://schemas.microsoft.com/office/drawing/2014/main" id="{BD9E71A1-2E5C-DED3-61FB-72E09C10024B}"/>
              </a:ext>
            </a:extLst>
          </p:cNvPr>
          <p:cNvSpPr txBox="1"/>
          <p:nvPr/>
        </p:nvSpPr>
        <p:spPr>
          <a:xfrm rot="16200000">
            <a:off x="2069669" y="3487799"/>
            <a:ext cx="1343186" cy="923330"/>
          </a:xfrm>
          <a:prstGeom prst="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Offense Class</a:t>
            </a:r>
          </a:p>
          <a:p>
            <a:pPr algn="ctr"/>
            <a:r>
              <a:rPr lang="en-US" b="1"/>
              <a:t>D</a:t>
            </a:r>
          </a:p>
        </p:txBody>
      </p:sp>
      <p:sp>
        <p:nvSpPr>
          <p:cNvPr id="9" name="TextBox 8">
            <a:extLst>
              <a:ext uri="{FF2B5EF4-FFF2-40B4-BE49-F238E27FC236}">
                <a16:creationId xmlns:a16="http://schemas.microsoft.com/office/drawing/2014/main" id="{63C12E5E-C8B1-1ACB-FF9D-F3572B6294FF}"/>
              </a:ext>
            </a:extLst>
          </p:cNvPr>
          <p:cNvSpPr txBox="1"/>
          <p:nvPr/>
        </p:nvSpPr>
        <p:spPr>
          <a:xfrm>
            <a:off x="7632915" y="3280474"/>
            <a:ext cx="1795220" cy="375789"/>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Aggravated</a:t>
            </a:r>
          </a:p>
        </p:txBody>
      </p:sp>
      <p:sp>
        <p:nvSpPr>
          <p:cNvPr id="10" name="TextBox 9">
            <a:extLst>
              <a:ext uri="{FF2B5EF4-FFF2-40B4-BE49-F238E27FC236}">
                <a16:creationId xmlns:a16="http://schemas.microsoft.com/office/drawing/2014/main" id="{5449DFF2-BDED-AA96-3AB1-31BFB03D0379}"/>
              </a:ext>
            </a:extLst>
          </p:cNvPr>
          <p:cNvSpPr txBox="1"/>
          <p:nvPr/>
        </p:nvSpPr>
        <p:spPr>
          <a:xfrm>
            <a:off x="7632914" y="3764796"/>
            <a:ext cx="1795220" cy="375789"/>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Presumptive</a:t>
            </a:r>
          </a:p>
        </p:txBody>
      </p:sp>
      <p:sp>
        <p:nvSpPr>
          <p:cNvPr id="11" name="TextBox 10">
            <a:extLst>
              <a:ext uri="{FF2B5EF4-FFF2-40B4-BE49-F238E27FC236}">
                <a16:creationId xmlns:a16="http://schemas.microsoft.com/office/drawing/2014/main" id="{AB62E214-A166-4C13-2912-D71E771EC516}"/>
              </a:ext>
            </a:extLst>
          </p:cNvPr>
          <p:cNvSpPr txBox="1"/>
          <p:nvPr/>
        </p:nvSpPr>
        <p:spPr>
          <a:xfrm>
            <a:off x="7632914" y="4249118"/>
            <a:ext cx="1795220" cy="375789"/>
          </a:xfrm>
          <a:prstGeom prst="rect">
            <a:avLst/>
          </a:prstGeom>
          <a:no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Mitigated</a:t>
            </a:r>
          </a:p>
        </p:txBody>
      </p:sp>
      <p:sp>
        <p:nvSpPr>
          <p:cNvPr id="12" name="TextBox 11">
            <a:extLst>
              <a:ext uri="{FF2B5EF4-FFF2-40B4-BE49-F238E27FC236}">
                <a16:creationId xmlns:a16="http://schemas.microsoft.com/office/drawing/2014/main" id="{E0C05327-AB9B-5BF7-A7FF-C0CC93BE18B5}"/>
              </a:ext>
            </a:extLst>
          </p:cNvPr>
          <p:cNvSpPr txBox="1"/>
          <p:nvPr/>
        </p:nvSpPr>
        <p:spPr>
          <a:xfrm>
            <a:off x="7632915" y="2802610"/>
            <a:ext cx="1795220" cy="375789"/>
          </a:xfrm>
          <a:prstGeom prst="rect">
            <a:avLst/>
          </a:prstGeom>
          <a:pattFill prst="pct40">
            <a:fgClr>
              <a:srgbClr val="A6A6A6"/>
            </a:fgClr>
            <a:bgClr>
              <a:schemeClr val="bg1"/>
            </a:bgClr>
          </a:patt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Over Sentencing</a:t>
            </a:r>
          </a:p>
        </p:txBody>
      </p:sp>
      <p:sp>
        <p:nvSpPr>
          <p:cNvPr id="13" name="TextBox 12">
            <a:extLst>
              <a:ext uri="{FF2B5EF4-FFF2-40B4-BE49-F238E27FC236}">
                <a16:creationId xmlns:a16="http://schemas.microsoft.com/office/drawing/2014/main" id="{D86734B8-E743-3891-BE61-7C8FB3DDB879}"/>
              </a:ext>
            </a:extLst>
          </p:cNvPr>
          <p:cNvSpPr txBox="1"/>
          <p:nvPr/>
        </p:nvSpPr>
        <p:spPr>
          <a:xfrm>
            <a:off x="7632915" y="4720524"/>
            <a:ext cx="1795220" cy="375789"/>
          </a:xfrm>
          <a:prstGeom prst="rect">
            <a:avLst/>
          </a:prstGeom>
          <a:pattFill prst="pct40">
            <a:fgClr>
              <a:srgbClr val="A6A6A6"/>
            </a:fgClr>
            <a:bgClr>
              <a:schemeClr val="bg1"/>
            </a:bgClr>
          </a:pattFill>
          <a:ln>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Under Sentencing</a:t>
            </a:r>
          </a:p>
        </p:txBody>
      </p:sp>
      <p:sp>
        <p:nvSpPr>
          <p:cNvPr id="14" name="TextBox 13">
            <a:extLst>
              <a:ext uri="{FF2B5EF4-FFF2-40B4-BE49-F238E27FC236}">
                <a16:creationId xmlns:a16="http://schemas.microsoft.com/office/drawing/2014/main" id="{3186E31C-661C-83D0-224C-F1019F29DB45}"/>
              </a:ext>
            </a:extLst>
          </p:cNvPr>
          <p:cNvSpPr txBox="1"/>
          <p:nvPr/>
        </p:nvSpPr>
        <p:spPr>
          <a:xfrm>
            <a:off x="7258373" y="1892084"/>
            <a:ext cx="2537846" cy="400110"/>
          </a:xfrm>
          <a:prstGeom prst="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Sentencing Ranges</a:t>
            </a:r>
          </a:p>
        </p:txBody>
      </p:sp>
      <p:sp>
        <p:nvSpPr>
          <p:cNvPr id="22" name="Arrow: Chevron 21">
            <a:extLst>
              <a:ext uri="{FF2B5EF4-FFF2-40B4-BE49-F238E27FC236}">
                <a16:creationId xmlns:a16="http://schemas.microsoft.com/office/drawing/2014/main" id="{2F9A2423-7F5D-91D8-037C-2DB74B66DA94}"/>
              </a:ext>
            </a:extLst>
          </p:cNvPr>
          <p:cNvSpPr/>
          <p:nvPr/>
        </p:nvSpPr>
        <p:spPr>
          <a:xfrm>
            <a:off x="5979763" y="3713135"/>
            <a:ext cx="994474" cy="426203"/>
          </a:xfrm>
          <a:prstGeom prst="chevron">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D68A1A9B-A99E-61C3-F0CA-054C17F88C06}"/>
              </a:ext>
            </a:extLst>
          </p:cNvPr>
          <p:cNvSpPr txBox="1"/>
          <p:nvPr/>
        </p:nvSpPr>
        <p:spPr>
          <a:xfrm>
            <a:off x="2286001" y="1892084"/>
            <a:ext cx="2867184" cy="400110"/>
          </a:xfrm>
          <a:prstGeom prst="rect">
            <a:avLst/>
          </a:prstGeom>
          <a:solidFill>
            <a:schemeClr val="accent2">
              <a:lumMod val="75000"/>
            </a:schemeClr>
          </a:solidFill>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t>Sentencing Grid</a:t>
            </a:r>
          </a:p>
        </p:txBody>
      </p:sp>
    </p:spTree>
    <p:extLst>
      <p:ext uri="{BB962C8B-B14F-4D97-AF65-F5344CB8AC3E}">
        <p14:creationId xmlns:p14="http://schemas.microsoft.com/office/powerpoint/2010/main" val="265446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2" grpId="0" animBg="1"/>
    </p:bldLst>
  </p:timing>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545BD049752147AD6E014FB336D995" ma:contentTypeVersion="2" ma:contentTypeDescription="Create a new document." ma:contentTypeScope="" ma:versionID="7af4319d6f2702b35a9d8451c4f5ca8c">
  <xsd:schema xmlns:xsd="http://www.w3.org/2001/XMLSchema" xmlns:xs="http://www.w3.org/2001/XMLSchema" xmlns:p="http://schemas.microsoft.com/office/2006/metadata/properties" xmlns:ns2="37d235c9-24bd-4a0b-bd79-c2d6b088b411" targetNamespace="http://schemas.microsoft.com/office/2006/metadata/properties" ma:root="true" ma:fieldsID="ae52a0f9fe9fc7420f3c622333111f7a" ns2:_="">
    <xsd:import namespace="37d235c9-24bd-4a0b-bd79-c2d6b088b41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d235c9-24bd-4a0b-bd79-c2d6b088b4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4B09C0-2DAE-4E11-9F57-8DE5F2A94EC7}">
  <ds:schemaRefs>
    <ds:schemaRef ds:uri="http://schemas.microsoft.com/sharepoint/v3/contenttype/forms"/>
  </ds:schemaRefs>
</ds:datastoreItem>
</file>

<file path=customXml/itemProps2.xml><?xml version="1.0" encoding="utf-8"?>
<ds:datastoreItem xmlns:ds="http://schemas.openxmlformats.org/officeDocument/2006/customXml" ds:itemID="{D7DF4ED4-53AC-4D29-A521-652FA72D351A}">
  <ds:schemaRefs>
    <ds:schemaRef ds:uri="http://schemas.openxmlformats.org/package/2006/metadata/core-properties"/>
    <ds:schemaRef ds:uri="http://purl.org/dc/terms/"/>
    <ds:schemaRef ds:uri="http://purl.org/dc/elements/1.1/"/>
    <ds:schemaRef ds:uri="http://schemas.microsoft.com/office/2006/metadata/properties"/>
    <ds:schemaRef ds:uri="http://schemas.microsoft.com/office/2006/documentManagement/types"/>
    <ds:schemaRef ds:uri="37d235c9-24bd-4a0b-bd79-c2d6b088b4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6F7ABAE3-43FB-489C-A5E4-D77A0376FB1C}">
  <ds:schemaRefs>
    <ds:schemaRef ds:uri="37d235c9-24bd-4a0b-bd79-c2d6b088b4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{28A02BBF-A648-EE4E-9AEF-699A591078B3}tf10001061</Template>
  <TotalTime>3</TotalTime>
  <Words>1846</Words>
  <Application>Microsoft Macintosh PowerPoint</Application>
  <PresentationFormat>Widescreen</PresentationFormat>
  <Paragraphs>188</Paragraphs>
  <Slides>24</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Apex New Book</vt:lpstr>
      <vt:lpstr>Arial</vt:lpstr>
      <vt:lpstr>Calibri</vt:lpstr>
      <vt:lpstr>Calibri Light</vt:lpstr>
      <vt:lpstr>Cambria Math</vt:lpstr>
      <vt:lpstr>Century Schoolbook</vt:lpstr>
      <vt:lpstr>Georgia</vt:lpstr>
      <vt:lpstr>Roboto</vt:lpstr>
      <vt:lpstr>Tw Cen MT</vt:lpstr>
      <vt:lpstr>Tw Cen MT</vt:lpstr>
      <vt:lpstr>Tw Cen MT Condensed</vt:lpstr>
      <vt:lpstr>Wingdings 3</vt:lpstr>
      <vt:lpstr>Integral</vt:lpstr>
      <vt:lpstr>JUSTFAIR  North Carolina</vt:lpstr>
      <vt:lpstr>Straight from the headlines</vt:lpstr>
      <vt:lpstr>1. How can racial bias manifest in criminal sentencing?  </vt:lpstr>
      <vt:lpstr>Married with</vt:lpstr>
      <vt:lpstr>How can we quantify racial/gender bias?</vt:lpstr>
      <vt:lpstr>How can we quantify racial/gender bias?</vt:lpstr>
      <vt:lpstr>Sentencing</vt:lpstr>
      <vt:lpstr>Sentencing</vt:lpstr>
      <vt:lpstr>Sentencing</vt:lpstr>
      <vt:lpstr>SENTENCING Range</vt:lpstr>
      <vt:lpstr>...Over sentenced</vt:lpstr>
      <vt:lpstr>Break down by race…</vt:lpstr>
      <vt:lpstr>How can we quantify racial/gender bias?</vt:lpstr>
      <vt:lpstr>Plea bargain example</vt:lpstr>
      <vt:lpstr>Prosecution</vt:lpstr>
      <vt:lpstr>prosecution</vt:lpstr>
      <vt:lpstr>prosecution</vt:lpstr>
      <vt:lpstr>How can we quantify racial/gender bias?</vt:lpstr>
      <vt:lpstr>Black people are over-represented in the system</vt:lpstr>
      <vt:lpstr>Black people are over-represented in the system</vt:lpstr>
      <vt:lpstr>PowerPoint Presentation</vt:lpstr>
      <vt:lpstr>Are racially biased counties in sentencing also more racially biased in arrests?</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Hou Tianyun</cp:lastModifiedBy>
  <cp:revision>3</cp:revision>
  <dcterms:created xsi:type="dcterms:W3CDTF">2022-11-05T21:23:10Z</dcterms:created>
  <dcterms:modified xsi:type="dcterms:W3CDTF">2023-04-12T19:45:37Z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0x010100FA545BD049752147AD6E014FB336D995</vt:lpwstr>
  </property>
</Properties>
</file>